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1" r:id="rId5"/>
    <p:sldId id="259" r:id="rId6"/>
    <p:sldId id="260" r:id="rId7"/>
    <p:sldId id="262" r:id="rId8"/>
    <p:sldId id="263" r:id="rId9"/>
    <p:sldId id="278" r:id="rId10"/>
    <p:sldId id="279" r:id="rId11"/>
    <p:sldId id="280" r:id="rId12"/>
    <p:sldId id="277" r:id="rId13"/>
    <p:sldId id="276" r:id="rId14"/>
    <p:sldId id="275" r:id="rId15"/>
    <p:sldId id="274" r:id="rId16"/>
    <p:sldId id="273"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250" autoAdjust="0"/>
    <p:restoredTop sz="94660"/>
  </p:normalViewPr>
  <p:slideViewPr>
    <p:cSldViewPr snapToGrid="0">
      <p:cViewPr varScale="1">
        <p:scale>
          <a:sx n="58" d="100"/>
          <a:sy n="58" d="100"/>
        </p:scale>
        <p:origin x="39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8B95C05-36B1-4520-8208-0B8115CA115C}" type="datetimeFigureOut">
              <a:rPr lang="fr-FR" smtClean="0"/>
              <a:t>26/10/2016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CF8BB-C6A8-4409-99DE-33CD992AC39A}" type="slidenum">
              <a:rPr lang="fr-FR" smtClean="0"/>
              <a:t>‹N°›</a:t>
            </a:fld>
            <a:endParaRPr lang="fr-FR"/>
          </a:p>
        </p:txBody>
      </p:sp>
    </p:spTree>
    <p:extLst>
      <p:ext uri="{BB962C8B-B14F-4D97-AF65-F5344CB8AC3E}">
        <p14:creationId xmlns:p14="http://schemas.microsoft.com/office/powerpoint/2010/main" val="1262026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B95C05-36B1-4520-8208-0B8115CA115C}" type="datetimeFigureOut">
              <a:rPr lang="fr-FR" smtClean="0"/>
              <a:t>26/10/2016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CF8BB-C6A8-4409-99DE-33CD992AC39A}" type="slidenum">
              <a:rPr lang="fr-FR" smtClean="0"/>
              <a:t>‹N°›</a:t>
            </a:fld>
            <a:endParaRPr lang="fr-FR"/>
          </a:p>
        </p:txBody>
      </p:sp>
    </p:spTree>
    <p:extLst>
      <p:ext uri="{BB962C8B-B14F-4D97-AF65-F5344CB8AC3E}">
        <p14:creationId xmlns:p14="http://schemas.microsoft.com/office/powerpoint/2010/main" val="1396927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B95C05-36B1-4520-8208-0B8115CA115C}" type="datetimeFigureOut">
              <a:rPr lang="fr-FR" smtClean="0"/>
              <a:t>26/10/2016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CF8BB-C6A8-4409-99DE-33CD992AC39A}" type="slidenum">
              <a:rPr lang="fr-FR" smtClean="0"/>
              <a:t>‹N°›</a:t>
            </a:fld>
            <a:endParaRPr lang="fr-FR"/>
          </a:p>
        </p:txBody>
      </p:sp>
    </p:spTree>
    <p:extLst>
      <p:ext uri="{BB962C8B-B14F-4D97-AF65-F5344CB8AC3E}">
        <p14:creationId xmlns:p14="http://schemas.microsoft.com/office/powerpoint/2010/main" val="193446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B95C05-36B1-4520-8208-0B8115CA115C}" type="datetimeFigureOut">
              <a:rPr lang="fr-FR" smtClean="0"/>
              <a:t>26/10/2016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CF8BB-C6A8-4409-99DE-33CD992AC39A}" type="slidenum">
              <a:rPr lang="fr-FR" smtClean="0"/>
              <a:t>‹N°›</a:t>
            </a:fld>
            <a:endParaRPr lang="fr-FR"/>
          </a:p>
        </p:txBody>
      </p:sp>
    </p:spTree>
    <p:extLst>
      <p:ext uri="{BB962C8B-B14F-4D97-AF65-F5344CB8AC3E}">
        <p14:creationId xmlns:p14="http://schemas.microsoft.com/office/powerpoint/2010/main" val="172772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8B95C05-36B1-4520-8208-0B8115CA115C}" type="datetimeFigureOut">
              <a:rPr lang="fr-FR" smtClean="0"/>
              <a:t>26/10/2016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CF8BB-C6A8-4409-99DE-33CD992AC39A}" type="slidenum">
              <a:rPr lang="fr-FR" smtClean="0"/>
              <a:t>‹N°›</a:t>
            </a:fld>
            <a:endParaRPr lang="fr-FR"/>
          </a:p>
        </p:txBody>
      </p:sp>
    </p:spTree>
    <p:extLst>
      <p:ext uri="{BB962C8B-B14F-4D97-AF65-F5344CB8AC3E}">
        <p14:creationId xmlns:p14="http://schemas.microsoft.com/office/powerpoint/2010/main" val="1118328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8B95C05-36B1-4520-8208-0B8115CA115C}" type="datetimeFigureOut">
              <a:rPr lang="fr-FR" smtClean="0"/>
              <a:t>26/10/2016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5CF8BB-C6A8-4409-99DE-33CD992AC39A}" type="slidenum">
              <a:rPr lang="fr-FR" smtClean="0"/>
              <a:t>‹N°›</a:t>
            </a:fld>
            <a:endParaRPr lang="fr-FR"/>
          </a:p>
        </p:txBody>
      </p:sp>
    </p:spTree>
    <p:extLst>
      <p:ext uri="{BB962C8B-B14F-4D97-AF65-F5344CB8AC3E}">
        <p14:creationId xmlns:p14="http://schemas.microsoft.com/office/powerpoint/2010/main" val="2460622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8B95C05-36B1-4520-8208-0B8115CA115C}" type="datetimeFigureOut">
              <a:rPr lang="fr-FR" smtClean="0"/>
              <a:t>26/10/2016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E5CF8BB-C6A8-4409-99DE-33CD992AC39A}" type="slidenum">
              <a:rPr lang="fr-FR" smtClean="0"/>
              <a:t>‹N°›</a:t>
            </a:fld>
            <a:endParaRPr lang="fr-FR"/>
          </a:p>
        </p:txBody>
      </p:sp>
    </p:spTree>
    <p:extLst>
      <p:ext uri="{BB962C8B-B14F-4D97-AF65-F5344CB8AC3E}">
        <p14:creationId xmlns:p14="http://schemas.microsoft.com/office/powerpoint/2010/main" val="735735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8B95C05-36B1-4520-8208-0B8115CA115C}" type="datetimeFigureOut">
              <a:rPr lang="fr-FR" smtClean="0"/>
              <a:t>26/10/2016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E5CF8BB-C6A8-4409-99DE-33CD992AC39A}" type="slidenum">
              <a:rPr lang="fr-FR" smtClean="0"/>
              <a:t>‹N°›</a:t>
            </a:fld>
            <a:endParaRPr lang="fr-FR"/>
          </a:p>
        </p:txBody>
      </p:sp>
    </p:spTree>
    <p:extLst>
      <p:ext uri="{BB962C8B-B14F-4D97-AF65-F5344CB8AC3E}">
        <p14:creationId xmlns:p14="http://schemas.microsoft.com/office/powerpoint/2010/main" val="3525154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95C05-36B1-4520-8208-0B8115CA115C}" type="datetimeFigureOut">
              <a:rPr lang="fr-FR" smtClean="0"/>
              <a:t>26/10/2016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E5CF8BB-C6A8-4409-99DE-33CD992AC39A}" type="slidenum">
              <a:rPr lang="fr-FR" smtClean="0"/>
              <a:t>‹N°›</a:t>
            </a:fld>
            <a:endParaRPr lang="fr-FR"/>
          </a:p>
        </p:txBody>
      </p:sp>
    </p:spTree>
    <p:extLst>
      <p:ext uri="{BB962C8B-B14F-4D97-AF65-F5344CB8AC3E}">
        <p14:creationId xmlns:p14="http://schemas.microsoft.com/office/powerpoint/2010/main" val="3208159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8B95C05-36B1-4520-8208-0B8115CA115C}" type="datetimeFigureOut">
              <a:rPr lang="fr-FR" smtClean="0"/>
              <a:t>26/10/2016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5CF8BB-C6A8-4409-99DE-33CD992AC39A}" type="slidenum">
              <a:rPr lang="fr-FR" smtClean="0"/>
              <a:t>‹N°›</a:t>
            </a:fld>
            <a:endParaRPr lang="fr-FR"/>
          </a:p>
        </p:txBody>
      </p:sp>
    </p:spTree>
    <p:extLst>
      <p:ext uri="{BB962C8B-B14F-4D97-AF65-F5344CB8AC3E}">
        <p14:creationId xmlns:p14="http://schemas.microsoft.com/office/powerpoint/2010/main" val="2870410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8B95C05-36B1-4520-8208-0B8115CA115C}" type="datetimeFigureOut">
              <a:rPr lang="fr-FR" smtClean="0"/>
              <a:t>26/10/2016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5CF8BB-C6A8-4409-99DE-33CD992AC39A}" type="slidenum">
              <a:rPr lang="fr-FR" smtClean="0"/>
              <a:t>‹N°›</a:t>
            </a:fld>
            <a:endParaRPr lang="fr-FR"/>
          </a:p>
        </p:txBody>
      </p:sp>
    </p:spTree>
    <p:extLst>
      <p:ext uri="{BB962C8B-B14F-4D97-AF65-F5344CB8AC3E}">
        <p14:creationId xmlns:p14="http://schemas.microsoft.com/office/powerpoint/2010/main" val="21893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95C05-36B1-4520-8208-0B8115CA115C}" type="datetimeFigureOut">
              <a:rPr lang="fr-FR" smtClean="0"/>
              <a:t>26/10/2016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CF8BB-C6A8-4409-99DE-33CD992AC39A}" type="slidenum">
              <a:rPr lang="fr-FR" smtClean="0"/>
              <a:t>‹N°›</a:t>
            </a:fld>
            <a:endParaRPr lang="fr-FR"/>
          </a:p>
        </p:txBody>
      </p:sp>
    </p:spTree>
    <p:extLst>
      <p:ext uri="{BB962C8B-B14F-4D97-AF65-F5344CB8AC3E}">
        <p14:creationId xmlns:p14="http://schemas.microsoft.com/office/powerpoint/2010/main" val="735491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0087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83095" y="931026"/>
            <a:ext cx="8017565" cy="5512904"/>
          </a:xfrm>
        </p:spPr>
        <p:txBody>
          <a:bodyPr/>
          <a:lstStyle/>
          <a:p>
            <a:pPr algn="l"/>
            <a:endParaRPr lang="fr-FR" b="1" u="sng" dirty="0"/>
          </a:p>
        </p:txBody>
      </p:sp>
      <p:sp>
        <p:nvSpPr>
          <p:cNvPr id="5" name="Rectangle 4"/>
          <p:cNvSpPr/>
          <p:nvPr/>
        </p:nvSpPr>
        <p:spPr>
          <a:xfrm>
            <a:off x="742122" y="1298713"/>
            <a:ext cx="7209181" cy="7940635"/>
          </a:xfrm>
          <a:prstGeom prst="rect">
            <a:avLst/>
          </a:prstGeom>
        </p:spPr>
        <p:txBody>
          <a:bodyPr wrap="square">
            <a:spAutoFit/>
          </a:bodyPr>
          <a:lstStyle/>
          <a:p>
            <a:r>
              <a:rPr lang="fr-FR" sz="2400" b="1" dirty="0">
                <a:effectLst>
                  <a:outerShdw blurRad="38100" dist="38100" dir="2700000" algn="tl">
                    <a:srgbClr val="000000">
                      <a:alpha val="43137"/>
                    </a:srgbClr>
                  </a:outerShdw>
                </a:effectLst>
              </a:rPr>
              <a:t>B.   </a:t>
            </a:r>
            <a:r>
              <a:rPr lang="fr-FR" sz="2800" b="1" u="sng" dirty="0">
                <a:effectLst>
                  <a:outerShdw blurRad="38100" dist="38100" dir="2700000" algn="tl">
                    <a:srgbClr val="000000">
                      <a:alpha val="43137"/>
                    </a:srgbClr>
                  </a:outerShdw>
                </a:effectLst>
              </a:rPr>
              <a:t>LA VENTE DE FORFAIT TOURISTIQUE</a:t>
            </a:r>
          </a:p>
          <a:p>
            <a:pPr marL="342900" indent="-342900">
              <a:buAutoNum type="alphaUcPeriod"/>
            </a:pPr>
            <a:endParaRPr lang="fr-FR" b="1" dirty="0">
              <a:effectLst>
                <a:outerShdw blurRad="38100" dist="38100" dir="2700000" algn="tl">
                  <a:srgbClr val="000000">
                    <a:alpha val="43137"/>
                  </a:srgbClr>
                </a:outerShdw>
              </a:effectLst>
            </a:endParaRPr>
          </a:p>
          <a:p>
            <a:pPr marL="342900" indent="-342900">
              <a:buAutoNum type="arabicPeriod"/>
            </a:pPr>
            <a:r>
              <a:rPr lang="fr-FR" sz="2800" b="1" u="sng" dirty="0">
                <a:effectLst>
                  <a:outerShdw blurRad="38100" dist="38100" dir="2700000" algn="tl">
                    <a:srgbClr val="000000">
                      <a:alpha val="43137"/>
                    </a:srgbClr>
                  </a:outerShdw>
                </a:effectLst>
              </a:rPr>
              <a:t>Définition</a:t>
            </a:r>
          </a:p>
          <a:p>
            <a:pPr marL="342900" indent="-342900">
              <a:buAutoNum type="arabicPeriod"/>
            </a:pPr>
            <a:endParaRPr lang="fr-FR" sz="2000" b="1" u="sng" dirty="0">
              <a:effectLst>
                <a:outerShdw blurRad="38100" dist="38100" dir="2700000" algn="tl">
                  <a:srgbClr val="000000">
                    <a:alpha val="43137"/>
                  </a:srgbClr>
                </a:outerShdw>
              </a:effectLst>
            </a:endParaRPr>
          </a:p>
          <a:p>
            <a:pPr marL="285750" indent="-285750">
              <a:buFontTx/>
              <a:buChar char="-"/>
            </a:pPr>
            <a:r>
              <a:rPr lang="fr-FR" sz="2000" dirty="0"/>
              <a:t>Art L211-2 du Code du Tourisme</a:t>
            </a:r>
          </a:p>
          <a:p>
            <a:pPr marL="285750" indent="-285750">
              <a:buFontTx/>
              <a:buChar char="-"/>
            </a:pPr>
            <a:endParaRPr lang="fr-FR" sz="2000" dirty="0"/>
          </a:p>
          <a:p>
            <a:r>
              <a:rPr lang="fr-FR" sz="2000" dirty="0"/>
              <a:t>Constitue un forfait touristique la prestation :</a:t>
            </a:r>
          </a:p>
          <a:p>
            <a:r>
              <a:rPr lang="fr-FR" sz="2000" dirty="0"/>
              <a:t>1° Résultant de la combinaison préalable d'au moins deux opérations portant respectivement sur le transport, le logement ou d'autres services touristiques non accessoires au transport ou au logement et représentant une part significative dans le forfait ;</a:t>
            </a:r>
          </a:p>
          <a:p>
            <a:r>
              <a:rPr lang="fr-FR" sz="2000" dirty="0"/>
              <a:t>2° Dépassant vingt-quatre heures ou incluant une nuitée ;</a:t>
            </a:r>
          </a:p>
          <a:p>
            <a:r>
              <a:rPr lang="fr-FR" sz="2000" dirty="0"/>
              <a:t>3° Vendue ou offerte à la vente à un prix tout compris.</a:t>
            </a:r>
          </a:p>
          <a:p>
            <a:pPr marL="285750" indent="-285750">
              <a:buFontTx/>
              <a:buChar char="-"/>
            </a:pPr>
            <a:endParaRPr lang="fr-FR" sz="2000" dirty="0"/>
          </a:p>
          <a:p>
            <a:pPr marL="285750" indent="-285750">
              <a:buFontTx/>
              <a:buChar char="-"/>
            </a:pPr>
            <a:r>
              <a:rPr lang="fr-FR" sz="2000" dirty="0"/>
              <a:t>Difficultés pratiques de caractérisation</a:t>
            </a:r>
          </a:p>
          <a:p>
            <a:pPr marL="285750" indent="-285750">
              <a:buFontTx/>
              <a:buChar char="-"/>
            </a:pPr>
            <a:endParaRPr lang="fr-FR" sz="2000" b="1" u="sng"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dirty="0"/>
          </a:p>
        </p:txBody>
      </p:sp>
    </p:spTree>
    <p:extLst>
      <p:ext uri="{BB962C8B-B14F-4D97-AF65-F5344CB8AC3E}">
        <p14:creationId xmlns:p14="http://schemas.microsoft.com/office/powerpoint/2010/main" val="289761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83095" y="914401"/>
            <a:ext cx="8017565" cy="5512904"/>
          </a:xfrm>
        </p:spPr>
        <p:txBody>
          <a:bodyPr/>
          <a:lstStyle/>
          <a:p>
            <a:pPr algn="l"/>
            <a:endParaRPr lang="fr-FR" b="1" u="sng" dirty="0"/>
          </a:p>
        </p:txBody>
      </p:sp>
      <p:sp>
        <p:nvSpPr>
          <p:cNvPr id="5" name="Rectangle 4"/>
          <p:cNvSpPr/>
          <p:nvPr/>
        </p:nvSpPr>
        <p:spPr>
          <a:xfrm>
            <a:off x="742122" y="1298713"/>
            <a:ext cx="7209181" cy="7171194"/>
          </a:xfrm>
          <a:prstGeom prst="rect">
            <a:avLst/>
          </a:prstGeom>
        </p:spPr>
        <p:txBody>
          <a:bodyPr wrap="square">
            <a:spAutoFit/>
          </a:bodyPr>
          <a:lstStyle/>
          <a:p>
            <a:r>
              <a:rPr lang="fr-FR" sz="2400" b="1" dirty="0">
                <a:effectLst>
                  <a:outerShdw blurRad="38100" dist="38100" dir="2700000" algn="tl">
                    <a:srgbClr val="000000">
                      <a:alpha val="43137"/>
                    </a:srgbClr>
                  </a:outerShdw>
                </a:effectLst>
              </a:rPr>
              <a:t>B.   </a:t>
            </a:r>
            <a:r>
              <a:rPr lang="fr-FR" sz="2800" b="1" u="sng" dirty="0">
                <a:effectLst>
                  <a:outerShdw blurRad="38100" dist="38100" dir="2700000" algn="tl">
                    <a:srgbClr val="000000">
                      <a:alpha val="43137"/>
                    </a:srgbClr>
                  </a:outerShdw>
                </a:effectLst>
              </a:rPr>
              <a:t>LA VENTE DE FORFAIT TOURISTIQUE</a:t>
            </a:r>
          </a:p>
          <a:p>
            <a:endParaRPr lang="fr-FR" sz="2200" b="1" u="sng" dirty="0">
              <a:effectLst>
                <a:outerShdw blurRad="38100" dist="38100" dir="2700000" algn="tl">
                  <a:srgbClr val="000000">
                    <a:alpha val="43137"/>
                  </a:srgbClr>
                </a:outerShdw>
              </a:effectLst>
            </a:endParaRPr>
          </a:p>
          <a:p>
            <a:r>
              <a:rPr lang="fr-FR" sz="2200" b="1" dirty="0">
                <a:effectLst>
                  <a:outerShdw blurRad="38100" dist="38100" dir="2700000" algn="tl">
                    <a:srgbClr val="000000">
                      <a:alpha val="43137"/>
                    </a:srgbClr>
                  </a:outerShdw>
                </a:effectLst>
              </a:rPr>
              <a:t>2.  </a:t>
            </a:r>
            <a:r>
              <a:rPr lang="fr-FR" sz="2800" b="1" u="sng" dirty="0">
                <a:effectLst>
                  <a:outerShdw blurRad="38100" dist="38100" dir="2700000" algn="tl">
                    <a:srgbClr val="000000">
                      <a:alpha val="43137"/>
                    </a:srgbClr>
                  </a:outerShdw>
                </a:effectLst>
              </a:rPr>
              <a:t>Formalisme légal</a:t>
            </a:r>
          </a:p>
          <a:p>
            <a:endParaRPr lang="fr-FR" sz="2200" b="1" u="sng" dirty="0">
              <a:effectLst>
                <a:outerShdw blurRad="38100" dist="38100" dir="2700000" algn="tl">
                  <a:srgbClr val="000000">
                    <a:alpha val="43137"/>
                  </a:srgbClr>
                </a:outerShdw>
              </a:effectLst>
            </a:endParaRPr>
          </a:p>
          <a:p>
            <a:pPr marL="285750" indent="-285750">
              <a:buFontTx/>
              <a:buChar char="-"/>
            </a:pPr>
            <a:r>
              <a:rPr lang="fr-FR" sz="2000" dirty="0"/>
              <a:t>Art R211-6 du Code du Tourisme</a:t>
            </a:r>
          </a:p>
          <a:p>
            <a:pPr marL="285750" indent="-285750">
              <a:buFontTx/>
              <a:buChar char="-"/>
            </a:pPr>
            <a:r>
              <a:rPr lang="fr-FR" sz="2000" dirty="0"/>
              <a:t>Cas du contrat groupe</a:t>
            </a:r>
          </a:p>
          <a:p>
            <a:endParaRPr lang="fr-FR" dirty="0"/>
          </a:p>
          <a:p>
            <a:endParaRPr lang="fr-FR" dirty="0"/>
          </a:p>
          <a:p>
            <a:r>
              <a:rPr lang="fr-FR" sz="2000" b="1" dirty="0">
                <a:effectLst>
                  <a:outerShdw blurRad="38100" dist="38100" dir="2700000" algn="tl">
                    <a:srgbClr val="000000">
                      <a:alpha val="43137"/>
                    </a:srgbClr>
                  </a:outerShdw>
                </a:effectLst>
              </a:rPr>
              <a:t>3.  </a:t>
            </a:r>
            <a:r>
              <a:rPr lang="fr-FR" sz="2800" b="1" u="sng" dirty="0">
                <a:effectLst>
                  <a:outerShdw blurRad="38100" dist="38100" dir="2700000" algn="tl">
                    <a:srgbClr val="000000">
                      <a:alpha val="43137"/>
                    </a:srgbClr>
                  </a:outerShdw>
                </a:effectLst>
              </a:rPr>
              <a:t>Exemples de clauses abusives</a:t>
            </a:r>
          </a:p>
          <a:p>
            <a:pPr marL="342900" indent="-342900">
              <a:buAutoNum type="arabicPeriod"/>
            </a:pPr>
            <a:endParaRPr lang="fr-FR" b="1" dirty="0">
              <a:effectLst>
                <a:outerShdw blurRad="38100" dist="38100" dir="2700000" algn="tl">
                  <a:srgbClr val="000000">
                    <a:alpha val="43137"/>
                  </a:srgbClr>
                </a:outerShdw>
              </a:effectLst>
            </a:endParaRPr>
          </a:p>
          <a:p>
            <a:pPr marL="285750" indent="-285750">
              <a:buFontTx/>
              <a:buChar char="-"/>
            </a:pPr>
            <a:r>
              <a:rPr lang="fr-FR" sz="2000" dirty="0"/>
              <a:t>Exonération pour manquement d’un des prestataire</a:t>
            </a:r>
          </a:p>
          <a:p>
            <a:pPr marL="285750" indent="-285750">
              <a:buFontTx/>
              <a:buChar char="-"/>
            </a:pPr>
            <a:r>
              <a:rPr lang="fr-FR" sz="2000" dirty="0"/>
              <a:t>Prestation « en demande »</a:t>
            </a:r>
          </a:p>
          <a:p>
            <a:pPr marL="285750" indent="-285750">
              <a:buFontTx/>
              <a:buChar char="-"/>
            </a:pPr>
            <a:r>
              <a:rPr lang="fr-FR" sz="2000" dirty="0"/>
              <a:t>Calendrier des paiements</a:t>
            </a:r>
          </a:p>
          <a:p>
            <a:pPr marL="342900" indent="-342900">
              <a:buAutoNum type="arabicPeriod"/>
            </a:pPr>
            <a:endParaRPr lang="fr-FR" sz="2000"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dirty="0"/>
          </a:p>
        </p:txBody>
      </p:sp>
    </p:spTree>
    <p:extLst>
      <p:ext uri="{BB962C8B-B14F-4D97-AF65-F5344CB8AC3E}">
        <p14:creationId xmlns:p14="http://schemas.microsoft.com/office/powerpoint/2010/main" val="374999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43339" y="1046923"/>
            <a:ext cx="8017565" cy="5512904"/>
          </a:xfrm>
        </p:spPr>
        <p:txBody>
          <a:bodyPr/>
          <a:lstStyle/>
          <a:p>
            <a:pPr algn="l"/>
            <a:endParaRPr lang="fr-FR" b="1" u="sng" dirty="0"/>
          </a:p>
          <a:p>
            <a:pPr algn="l"/>
            <a:endParaRPr lang="fr-FR" dirty="0"/>
          </a:p>
        </p:txBody>
      </p:sp>
      <p:sp>
        <p:nvSpPr>
          <p:cNvPr id="2" name="Rectangle 1"/>
          <p:cNvSpPr/>
          <p:nvPr/>
        </p:nvSpPr>
        <p:spPr>
          <a:xfrm>
            <a:off x="675862" y="2913029"/>
            <a:ext cx="7646503" cy="1107996"/>
          </a:xfrm>
          <a:prstGeom prst="rect">
            <a:avLst/>
          </a:prstGeom>
        </p:spPr>
        <p:txBody>
          <a:bodyPr wrap="square">
            <a:spAutoFit/>
          </a:bodyPr>
          <a:lstStyle/>
          <a:p>
            <a:r>
              <a:rPr lang="fr-FR" sz="6600" b="1" dirty="0">
                <a:effectLst>
                  <a:outerShdw blurRad="38100" dist="38100" dir="2700000" algn="tl">
                    <a:srgbClr val="000000">
                      <a:alpha val="43137"/>
                    </a:srgbClr>
                  </a:outerShdw>
                </a:effectLst>
              </a:rPr>
              <a:t>III. APRES LA VENTE</a:t>
            </a:r>
            <a:endParaRPr lang="fr-FR" sz="6600" dirty="0"/>
          </a:p>
        </p:txBody>
      </p:sp>
    </p:spTree>
    <p:extLst>
      <p:ext uri="{BB962C8B-B14F-4D97-AF65-F5344CB8AC3E}">
        <p14:creationId xmlns:p14="http://schemas.microsoft.com/office/powerpoint/2010/main" val="419953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543340" y="1152939"/>
            <a:ext cx="7858538" cy="646331"/>
          </a:xfrm>
          <a:prstGeom prst="rect">
            <a:avLst/>
          </a:prstGeom>
        </p:spPr>
        <p:txBody>
          <a:bodyPr wrap="square">
            <a:spAutoFit/>
          </a:bodyPr>
          <a:lstStyle/>
          <a:p>
            <a:pPr marL="342900" indent="-342900">
              <a:buAutoNum type="alphaUcPeriod"/>
            </a:pPr>
            <a:endParaRPr lang="fr-FR" b="1" dirty="0">
              <a:effectLst>
                <a:outerShdw blurRad="38100" dist="38100" dir="2700000" algn="tl">
                  <a:srgbClr val="000000">
                    <a:alpha val="43137"/>
                  </a:srgbClr>
                </a:outerShdw>
              </a:effectLst>
            </a:endParaRPr>
          </a:p>
          <a:p>
            <a:pPr marL="342900" indent="-342900">
              <a:buAutoNum type="alphaUcPeriod"/>
            </a:pPr>
            <a:endParaRPr lang="fr-FR" dirty="0"/>
          </a:p>
        </p:txBody>
      </p:sp>
      <p:sp>
        <p:nvSpPr>
          <p:cNvPr id="4" name="Sous-titre 3"/>
          <p:cNvSpPr>
            <a:spLocks noGrp="1"/>
          </p:cNvSpPr>
          <p:nvPr>
            <p:ph type="subTitle" idx="1"/>
          </p:nvPr>
        </p:nvSpPr>
        <p:spPr>
          <a:xfrm>
            <a:off x="543340" y="914401"/>
            <a:ext cx="7457660" cy="5420138"/>
          </a:xfrm>
        </p:spPr>
        <p:txBody>
          <a:bodyPr>
            <a:normAutofit fontScale="85000" lnSpcReduction="20000"/>
          </a:bodyPr>
          <a:lstStyle/>
          <a:p>
            <a:pPr marL="342900" indent="-342900" algn="l">
              <a:lnSpc>
                <a:spcPct val="100000"/>
              </a:lnSpc>
              <a:buAutoNum type="alphaUcPeriod"/>
            </a:pPr>
            <a:r>
              <a:rPr lang="fr-FR" b="1" u="sng" dirty="0">
                <a:effectLst>
                  <a:outerShdw blurRad="38100" dist="38100" dir="2700000" algn="tl">
                    <a:srgbClr val="000000">
                      <a:alpha val="43137"/>
                    </a:srgbClr>
                  </a:outerShdw>
                </a:effectLst>
              </a:rPr>
              <a:t>ANNULATION DU VOYAGE</a:t>
            </a:r>
          </a:p>
          <a:p>
            <a:pPr marL="342900" indent="-342900" algn="l">
              <a:lnSpc>
                <a:spcPct val="100000"/>
              </a:lnSpc>
              <a:buFontTx/>
              <a:buChar char="-"/>
            </a:pPr>
            <a:r>
              <a:rPr lang="fr-FR" sz="2200" dirty="0"/>
              <a:t>Art R211-10 du Code du Tourisme</a:t>
            </a:r>
          </a:p>
          <a:p>
            <a:pPr marL="342900" indent="-342900" algn="l">
              <a:buFontTx/>
              <a:buChar char="-"/>
            </a:pPr>
            <a:r>
              <a:rPr lang="fr-FR" sz="2200" dirty="0"/>
              <a:t>Principe d’indemnisation</a:t>
            </a:r>
          </a:p>
          <a:p>
            <a:pPr marL="342900" indent="-342900" algn="l">
              <a:buFontTx/>
              <a:buChar char="-"/>
            </a:pPr>
            <a:r>
              <a:rPr lang="fr-FR" sz="2200" dirty="0"/>
              <a:t>Cas des zones à risque</a:t>
            </a:r>
            <a:endParaRPr lang="fr-FR" sz="2200" b="1" dirty="0">
              <a:effectLst>
                <a:outerShdw blurRad="38100" dist="38100" dir="2700000" algn="tl">
                  <a:srgbClr val="000000">
                    <a:alpha val="43137"/>
                  </a:srgbClr>
                </a:outerShdw>
              </a:effectLst>
            </a:endParaRPr>
          </a:p>
          <a:p>
            <a:pPr algn="l"/>
            <a:r>
              <a:rPr lang="fr-FR" b="1" dirty="0">
                <a:effectLst>
                  <a:outerShdw blurRad="38100" dist="38100" dir="2700000" algn="tl">
                    <a:srgbClr val="000000">
                      <a:alpha val="43137"/>
                    </a:srgbClr>
                  </a:outerShdw>
                </a:effectLst>
              </a:rPr>
              <a:t>B.  </a:t>
            </a:r>
            <a:r>
              <a:rPr lang="fr-FR" b="1" u="sng" dirty="0">
                <a:effectLst>
                  <a:outerShdw blurRad="38100" dist="38100" dir="2700000" algn="tl">
                    <a:srgbClr val="000000">
                      <a:alpha val="43137"/>
                    </a:srgbClr>
                  </a:outerShdw>
                </a:effectLst>
              </a:rPr>
              <a:t>MODIFICATION AVANT DEPART</a:t>
            </a:r>
          </a:p>
          <a:p>
            <a:pPr marL="342900" indent="-342900" algn="l">
              <a:buFontTx/>
              <a:buChar char="-"/>
            </a:pPr>
            <a:r>
              <a:rPr lang="fr-FR" sz="2200" dirty="0"/>
              <a:t>Art R211-9 du Code du Tourisme</a:t>
            </a:r>
          </a:p>
          <a:p>
            <a:pPr marL="342900" indent="-342900" algn="l">
              <a:buFontTx/>
              <a:buChar char="-"/>
            </a:pPr>
            <a:r>
              <a:rPr lang="fr-FR" sz="2200" dirty="0"/>
              <a:t>Notion d’élément « essentiel »</a:t>
            </a:r>
          </a:p>
          <a:p>
            <a:pPr marL="342900" indent="-342900" algn="l">
              <a:buFontTx/>
              <a:buChar char="-"/>
            </a:pPr>
            <a:r>
              <a:rPr lang="fr-FR" sz="2200" dirty="0"/>
              <a:t>Assimilation à l’annulation</a:t>
            </a:r>
            <a:endParaRPr lang="fr-FR" sz="2200" b="1" dirty="0">
              <a:effectLst>
                <a:outerShdw blurRad="38100" dist="38100" dir="2700000" algn="tl">
                  <a:srgbClr val="000000">
                    <a:alpha val="43137"/>
                  </a:srgbClr>
                </a:outerShdw>
              </a:effectLst>
            </a:endParaRPr>
          </a:p>
          <a:p>
            <a:pPr algn="l"/>
            <a:r>
              <a:rPr lang="fr-FR" b="1" dirty="0">
                <a:effectLst>
                  <a:outerShdw blurRad="38100" dist="38100" dir="2700000" algn="tl">
                    <a:srgbClr val="000000">
                      <a:alpha val="43137"/>
                    </a:srgbClr>
                  </a:outerShdw>
                </a:effectLst>
              </a:rPr>
              <a:t>C.   </a:t>
            </a:r>
            <a:r>
              <a:rPr lang="fr-FR" b="1" u="sng" dirty="0">
                <a:effectLst>
                  <a:outerShdw blurRad="38100" dist="38100" dir="2700000" algn="tl">
                    <a:srgbClr val="000000">
                      <a:alpha val="43137"/>
                    </a:srgbClr>
                  </a:outerShdw>
                </a:effectLst>
              </a:rPr>
              <a:t>MODIFICATION APRES DEPART</a:t>
            </a:r>
          </a:p>
          <a:p>
            <a:pPr marL="342900" indent="-342900" algn="l">
              <a:buFontTx/>
              <a:buChar char="-"/>
            </a:pPr>
            <a:r>
              <a:rPr lang="fr-FR" sz="2200" dirty="0"/>
              <a:t>Art R211-11</a:t>
            </a:r>
          </a:p>
          <a:p>
            <a:pPr marL="342900" indent="-342900" algn="l">
              <a:buFontTx/>
              <a:buChar char="-"/>
            </a:pPr>
            <a:r>
              <a:rPr lang="fr-FR" sz="2200" dirty="0"/>
              <a:t>Mise en œuvre</a:t>
            </a:r>
          </a:p>
          <a:p>
            <a:pPr marL="342900" indent="-342900" algn="l">
              <a:buFontTx/>
              <a:buChar char="-"/>
            </a:pPr>
            <a:r>
              <a:rPr lang="fr-FR" sz="2200" dirty="0"/>
              <a:t>Refus « légitime » du client</a:t>
            </a:r>
          </a:p>
          <a:p>
            <a:pPr marL="457200" indent="-457200" algn="l">
              <a:buAutoNum type="alphaUcPeriod" startAt="4"/>
            </a:pPr>
            <a:r>
              <a:rPr lang="fr-FR" b="1" u="sng" dirty="0">
                <a:effectLst>
                  <a:outerShdw blurRad="38100" dist="38100" dir="2700000" algn="tl">
                    <a:srgbClr val="000000">
                      <a:alpha val="43137"/>
                    </a:srgbClr>
                  </a:outerShdw>
                </a:effectLst>
              </a:rPr>
              <a:t>LITIGES LIES A LA PRESTATION AERIENNE</a:t>
            </a:r>
          </a:p>
          <a:p>
            <a:pPr marL="342900" indent="-342900" algn="l">
              <a:buFontTx/>
              <a:buChar char="-"/>
            </a:pPr>
            <a:r>
              <a:rPr lang="fr-FR" dirty="0"/>
              <a:t>Textes de référence</a:t>
            </a:r>
          </a:p>
          <a:p>
            <a:pPr marL="342900" indent="-342900" algn="l">
              <a:buFontTx/>
              <a:buChar char="-"/>
            </a:pPr>
            <a:r>
              <a:rPr lang="fr-FR" dirty="0"/>
              <a:t>Principes de responsabilité</a:t>
            </a:r>
          </a:p>
          <a:p>
            <a:pPr marL="342900" indent="-342900" algn="l">
              <a:buFontTx/>
              <a:buChar char="-"/>
            </a:pPr>
            <a:r>
              <a:rPr lang="fr-FR" dirty="0"/>
              <a:t>Jurisprudence</a:t>
            </a:r>
          </a:p>
        </p:txBody>
      </p:sp>
    </p:spTree>
    <p:extLst>
      <p:ext uri="{BB962C8B-B14F-4D97-AF65-F5344CB8AC3E}">
        <p14:creationId xmlns:p14="http://schemas.microsoft.com/office/powerpoint/2010/main" val="244703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43339" y="1046923"/>
            <a:ext cx="8017565" cy="5512904"/>
          </a:xfrm>
        </p:spPr>
        <p:txBody>
          <a:bodyPr/>
          <a:lstStyle/>
          <a:p>
            <a:pPr algn="l"/>
            <a:endParaRPr lang="fr-FR" b="1" u="sng" dirty="0"/>
          </a:p>
          <a:p>
            <a:pPr algn="l"/>
            <a:endParaRPr lang="fr-FR" dirty="0"/>
          </a:p>
        </p:txBody>
      </p:sp>
      <p:sp>
        <p:nvSpPr>
          <p:cNvPr id="2" name="Rectangle 1"/>
          <p:cNvSpPr/>
          <p:nvPr/>
        </p:nvSpPr>
        <p:spPr>
          <a:xfrm>
            <a:off x="543339" y="1985378"/>
            <a:ext cx="8600661" cy="2308324"/>
          </a:xfrm>
          <a:prstGeom prst="rect">
            <a:avLst/>
          </a:prstGeom>
        </p:spPr>
        <p:txBody>
          <a:bodyPr wrap="square">
            <a:spAutoFit/>
          </a:bodyPr>
          <a:lstStyle/>
          <a:p>
            <a:r>
              <a:rPr lang="fr-FR" sz="7200" b="1" dirty="0">
                <a:effectLst>
                  <a:outerShdw blurRad="38100" dist="38100" dir="2700000" algn="tl">
                    <a:srgbClr val="000000">
                      <a:alpha val="43137"/>
                    </a:srgbClr>
                  </a:outerShdw>
                </a:effectLst>
              </a:rPr>
              <a:t>III. GESTION DES RECLAMATIONS</a:t>
            </a:r>
            <a:endParaRPr lang="fr-FR" sz="7200" dirty="0"/>
          </a:p>
        </p:txBody>
      </p:sp>
    </p:spTree>
    <p:extLst>
      <p:ext uri="{BB962C8B-B14F-4D97-AF65-F5344CB8AC3E}">
        <p14:creationId xmlns:p14="http://schemas.microsoft.com/office/powerpoint/2010/main" val="2309340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43339" y="1046923"/>
            <a:ext cx="8017565" cy="5512904"/>
          </a:xfrm>
        </p:spPr>
        <p:txBody>
          <a:bodyPr/>
          <a:lstStyle/>
          <a:p>
            <a:pPr marL="457200" indent="-457200" algn="l">
              <a:buAutoNum type="alphaUcPeriod"/>
            </a:pPr>
            <a:r>
              <a:rPr lang="fr-FR" sz="2800" b="1" u="sng" dirty="0"/>
              <a:t>FORMALISME DES REPONSES AUX CLIENTS</a:t>
            </a:r>
          </a:p>
          <a:p>
            <a:pPr algn="l"/>
            <a:endParaRPr lang="fr-FR" b="1" u="sng" dirty="0"/>
          </a:p>
          <a:p>
            <a:pPr marL="342900" indent="-342900" algn="l">
              <a:buFontTx/>
              <a:buChar char="-"/>
            </a:pPr>
            <a:r>
              <a:rPr lang="fr-FR" sz="2000" dirty="0"/>
              <a:t>Les réponses types</a:t>
            </a:r>
          </a:p>
          <a:p>
            <a:pPr marL="342900" indent="-342900" algn="l">
              <a:buFontTx/>
              <a:buChar char="-"/>
            </a:pPr>
            <a:r>
              <a:rPr lang="fr-FR" sz="2000" dirty="0"/>
              <a:t>La précision des éléments de réponse</a:t>
            </a:r>
          </a:p>
          <a:p>
            <a:pPr marL="342900" indent="-342900" algn="l">
              <a:buFontTx/>
              <a:buChar char="-"/>
            </a:pPr>
            <a:r>
              <a:rPr lang="fr-FR" sz="2000" dirty="0"/>
              <a:t>L’explication quant aux positions adoptées</a:t>
            </a:r>
          </a:p>
          <a:p>
            <a:pPr marL="342900" indent="-342900" algn="l">
              <a:buFontTx/>
              <a:buChar char="-"/>
            </a:pPr>
            <a:r>
              <a:rPr lang="fr-FR" sz="2000" dirty="0"/>
              <a:t>Le renvoi vers la Médiation Tourisme et Voyage</a:t>
            </a:r>
          </a:p>
          <a:p>
            <a:pPr marL="342900" indent="-342900" algn="l">
              <a:buFontTx/>
              <a:buChar char="-"/>
            </a:pPr>
            <a:endParaRPr lang="fr-FR" b="1" u="sng" dirty="0"/>
          </a:p>
          <a:p>
            <a:pPr algn="l"/>
            <a:r>
              <a:rPr lang="fr-FR" b="1" dirty="0"/>
              <a:t>B.    </a:t>
            </a:r>
            <a:r>
              <a:rPr lang="fr-FR" sz="2800" b="1" u="sng" dirty="0"/>
              <a:t>MEDIATION TOURISME ET VOYAGE</a:t>
            </a:r>
          </a:p>
          <a:p>
            <a:pPr marL="457200" indent="-457200" algn="l">
              <a:buAutoNum type="alphaUcPeriod"/>
            </a:pPr>
            <a:endParaRPr lang="fr-FR" b="1" u="sng" dirty="0"/>
          </a:p>
          <a:p>
            <a:pPr marL="342900" indent="-342900" algn="l">
              <a:buFontTx/>
              <a:buChar char="-"/>
            </a:pPr>
            <a:r>
              <a:rPr lang="fr-FR" sz="2000" dirty="0"/>
              <a:t>Généralisation de la médiation de la consommation</a:t>
            </a:r>
          </a:p>
          <a:p>
            <a:pPr marL="342900" indent="-342900" algn="l">
              <a:buFontTx/>
              <a:buChar char="-"/>
            </a:pPr>
            <a:r>
              <a:rPr lang="fr-FR" sz="2000" dirty="0"/>
              <a:t>Fonctionnement de la MTV</a:t>
            </a:r>
          </a:p>
          <a:p>
            <a:pPr marL="342900" indent="-342900" algn="l">
              <a:buFontTx/>
              <a:buChar char="-"/>
            </a:pPr>
            <a:r>
              <a:rPr lang="fr-FR" sz="2000" dirty="0"/>
              <a:t>Eléments statistiques et rapport annuel</a:t>
            </a:r>
          </a:p>
        </p:txBody>
      </p:sp>
    </p:spTree>
    <p:extLst>
      <p:ext uri="{BB962C8B-B14F-4D97-AF65-F5344CB8AC3E}">
        <p14:creationId xmlns:p14="http://schemas.microsoft.com/office/powerpoint/2010/main" val="46950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r>
              <a:rPr lang="fr-FR" b="1" dirty="0" smtClean="0"/>
              <a:t>MERCI POUR VOTRE</a:t>
            </a:r>
            <a:br>
              <a:rPr lang="fr-FR" b="1" dirty="0" smtClean="0"/>
            </a:br>
            <a:r>
              <a:rPr lang="fr-FR" b="1" dirty="0" smtClean="0"/>
              <a:t> ATTENTION</a:t>
            </a:r>
            <a:endParaRPr lang="fr-FR" b="1" dirty="0"/>
          </a:p>
        </p:txBody>
      </p:sp>
      <p:sp>
        <p:nvSpPr>
          <p:cNvPr id="3" name="Sous-titre 2"/>
          <p:cNvSpPr>
            <a:spLocks noGrp="1"/>
          </p:cNvSpPr>
          <p:nvPr>
            <p:ph type="subTitle" idx="1"/>
          </p:nvPr>
        </p:nvSpPr>
        <p:spPr/>
        <p:txBody>
          <a:bodyPr/>
          <a:lstStyle/>
          <a:p>
            <a:endParaRPr lang="fr-FR" dirty="0" smtClean="0"/>
          </a:p>
          <a:p>
            <a:endParaRPr lang="fr-FR" dirty="0"/>
          </a:p>
        </p:txBody>
      </p:sp>
    </p:spTree>
    <p:extLst>
      <p:ext uri="{BB962C8B-B14F-4D97-AF65-F5344CB8AC3E}">
        <p14:creationId xmlns:p14="http://schemas.microsoft.com/office/powerpoint/2010/main" val="2923261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714894" y="1014154"/>
            <a:ext cx="7498080" cy="4572000"/>
          </a:xfrm>
        </p:spPr>
        <p:txBody>
          <a:bodyPr>
            <a:normAutofit fontScale="90000"/>
          </a:bodyPr>
          <a:lstStyle/>
          <a:p>
            <a:r>
              <a:rPr lang="fr-FR" sz="5400" b="1" dirty="0" smtClean="0">
                <a:effectLst>
                  <a:outerShdw blurRad="38100" dist="38100" dir="2700000" algn="tl">
                    <a:srgbClr val="000000">
                      <a:alpha val="43137"/>
                    </a:srgbClr>
                  </a:outerShdw>
                </a:effectLst>
              </a:rPr>
              <a:t>ATELIER</a:t>
            </a:r>
            <a:r>
              <a:rPr lang="fr-FR" dirty="0" smtClean="0"/>
              <a:t/>
            </a:r>
            <a:br>
              <a:rPr lang="fr-FR" dirty="0" smtClean="0"/>
            </a:br>
            <a:r>
              <a:rPr lang="fr-FR" dirty="0"/>
              <a:t/>
            </a:r>
            <a:br>
              <a:rPr lang="fr-FR" dirty="0"/>
            </a:br>
            <a:r>
              <a:rPr lang="fr-FR" sz="3100" b="1" dirty="0" smtClean="0">
                <a:effectLst>
                  <a:outerShdw blurRad="38100" dist="38100" dir="2700000" algn="tl">
                    <a:srgbClr val="000000">
                      <a:alpha val="43137"/>
                    </a:srgbClr>
                  </a:outerShdw>
                </a:effectLst>
              </a:rPr>
              <a:t>PREVENTION </a:t>
            </a:r>
            <a:r>
              <a:rPr lang="fr-FR" sz="3100" b="1" dirty="0">
                <a:effectLst>
                  <a:outerShdw blurRad="38100" dist="38100" dir="2700000" algn="tl">
                    <a:srgbClr val="000000">
                      <a:alpha val="43137"/>
                    </a:srgbClr>
                  </a:outerShdw>
                </a:effectLst>
              </a:rPr>
              <a:t>ET GESTION DES LITIGES DANS LE VOYAGE: </a:t>
            </a:r>
            <a:br>
              <a:rPr lang="fr-FR" sz="3100" b="1" dirty="0">
                <a:effectLst>
                  <a:outerShdw blurRad="38100" dist="38100" dir="2700000" algn="tl">
                    <a:srgbClr val="000000">
                      <a:alpha val="43137"/>
                    </a:srgbClr>
                  </a:outerShdw>
                </a:effectLst>
              </a:rPr>
            </a:br>
            <a:r>
              <a:rPr lang="fr-FR" sz="3100" b="1" dirty="0">
                <a:effectLst>
                  <a:outerShdw blurRad="38100" dist="38100" dir="2700000" algn="tl">
                    <a:srgbClr val="000000">
                      <a:alpha val="43137"/>
                    </a:srgbClr>
                  </a:outerShdw>
                </a:effectLst>
              </a:rPr>
              <a:t>ELEMENT FONDAMENTAL DE LA QUALITE DANS LA RELATION </a:t>
            </a:r>
            <a:r>
              <a:rPr lang="fr-FR" sz="3100" b="1" dirty="0" smtClean="0">
                <a:effectLst>
                  <a:outerShdw blurRad="38100" dist="38100" dir="2700000" algn="tl">
                    <a:srgbClr val="000000">
                      <a:alpha val="43137"/>
                    </a:srgbClr>
                  </a:outerShdw>
                </a:effectLst>
              </a:rPr>
              <a:t>CLIENT</a:t>
            </a:r>
            <a:r>
              <a:rPr lang="fr-FR" sz="3100" b="1" dirty="0" smtClean="0">
                <a:effectLst>
                  <a:outerShdw blurRad="38100" dist="38100" dir="2700000" algn="tl">
                    <a:srgbClr val="000000">
                      <a:alpha val="43137"/>
                    </a:srgbClr>
                  </a:outerShdw>
                </a:effectLst>
              </a:rPr>
              <a:t/>
            </a:r>
            <a:br>
              <a:rPr lang="fr-FR" sz="3100" b="1" dirty="0" smtClean="0">
                <a:effectLst>
                  <a:outerShdw blurRad="38100" dist="38100" dir="2700000" algn="tl">
                    <a:srgbClr val="000000">
                      <a:alpha val="43137"/>
                    </a:srgbClr>
                  </a:outerShdw>
                </a:effectLst>
              </a:rPr>
            </a:br>
            <a:r>
              <a:rPr lang="fr-FR" sz="3100" b="1" dirty="0" smtClean="0">
                <a:effectLst>
                  <a:outerShdw blurRad="38100" dist="38100" dir="2700000" algn="tl">
                    <a:srgbClr val="000000">
                      <a:alpha val="43137"/>
                    </a:srgbClr>
                  </a:outerShdw>
                </a:effectLst>
              </a:rPr>
              <a:t/>
            </a:r>
            <a:br>
              <a:rPr lang="fr-FR" sz="3100" b="1" dirty="0" smtClean="0">
                <a:effectLst>
                  <a:outerShdw blurRad="38100" dist="38100" dir="2700000" algn="tl">
                    <a:srgbClr val="000000">
                      <a:alpha val="43137"/>
                    </a:srgbClr>
                  </a:outerShdw>
                </a:effectLst>
              </a:rPr>
            </a:br>
            <a:r>
              <a:rPr lang="fr-FR" sz="3100" b="1" dirty="0" smtClean="0">
                <a:effectLst>
                  <a:outerShdw blurRad="38100" dist="38100" dir="2700000" algn="tl">
                    <a:srgbClr val="000000">
                      <a:alpha val="43137"/>
                    </a:srgbClr>
                  </a:outerShdw>
                </a:effectLst>
              </a:rPr>
              <a:t/>
            </a:r>
            <a:br>
              <a:rPr lang="fr-FR" sz="3100" b="1" dirty="0" smtClean="0">
                <a:effectLst>
                  <a:outerShdw blurRad="38100" dist="38100" dir="2700000" algn="tl">
                    <a:srgbClr val="000000">
                      <a:alpha val="43137"/>
                    </a:srgbClr>
                  </a:outerShdw>
                </a:effectLst>
              </a:rPr>
            </a:br>
            <a:r>
              <a:rPr lang="fr-FR" sz="3100" b="1" dirty="0" smtClean="0">
                <a:effectLst>
                  <a:outerShdw blurRad="38100" dist="38100" dir="2700000" algn="tl">
                    <a:srgbClr val="000000">
                      <a:alpha val="43137"/>
                    </a:srgbClr>
                  </a:outerShdw>
                </a:effectLst>
              </a:rPr>
              <a:t>Khalid El Wardi                                    Valérie BONED</a:t>
            </a:r>
            <a:br>
              <a:rPr lang="fr-FR" sz="3100" b="1" dirty="0" smtClean="0">
                <a:effectLst>
                  <a:outerShdw blurRad="38100" dist="38100" dir="2700000" algn="tl">
                    <a:srgbClr val="000000">
                      <a:alpha val="43137"/>
                    </a:srgbClr>
                  </a:outerShdw>
                </a:effectLst>
              </a:rPr>
            </a:br>
            <a:r>
              <a:rPr lang="fr-FR" sz="2700" b="1" dirty="0" smtClean="0">
                <a:effectLst>
                  <a:outerShdw blurRad="38100" dist="38100" dir="2700000" algn="tl">
                    <a:srgbClr val="000000">
                      <a:alpha val="43137"/>
                    </a:srgbClr>
                  </a:outerShdw>
                </a:effectLst>
              </a:rPr>
              <a:t>Médiation Tourisme </a:t>
            </a:r>
            <a:r>
              <a:rPr lang="fr-FR" sz="2700" b="1" dirty="0" smtClean="0">
                <a:effectLst>
                  <a:outerShdw blurRad="38100" dist="38100" dir="2700000" algn="tl">
                    <a:srgbClr val="000000">
                      <a:alpha val="43137"/>
                    </a:srgbClr>
                  </a:outerShdw>
                </a:effectLst>
              </a:rPr>
              <a:t>et Voyage       Les entreprises du voyage</a:t>
            </a:r>
            <a:br>
              <a:rPr lang="fr-FR" sz="2700" b="1" dirty="0" smtClean="0">
                <a:effectLst>
                  <a:outerShdw blurRad="38100" dist="38100" dir="2700000" algn="tl">
                    <a:srgbClr val="000000">
                      <a:alpha val="43137"/>
                    </a:srgbClr>
                  </a:outerShdw>
                </a:effectLst>
              </a:rPr>
            </a:br>
            <a:endParaRPr lang="fr-FR" sz="2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196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799" y="751303"/>
            <a:ext cx="7772400" cy="507654"/>
          </a:xfrm>
        </p:spPr>
        <p:txBody>
          <a:bodyPr>
            <a:noAutofit/>
          </a:bodyPr>
          <a:lstStyle/>
          <a:p>
            <a:r>
              <a:rPr lang="fr-FR" sz="4000" b="1" dirty="0">
                <a:effectLst>
                  <a:outerShdw blurRad="38100" dist="38100" dir="2700000" algn="tl">
                    <a:srgbClr val="000000">
                      <a:alpha val="43137"/>
                    </a:srgbClr>
                  </a:outerShdw>
                </a:effectLst>
              </a:rPr>
              <a:t>SOMMAIRE</a:t>
            </a:r>
          </a:p>
        </p:txBody>
      </p:sp>
      <p:sp>
        <p:nvSpPr>
          <p:cNvPr id="3" name="Sous-titre 2"/>
          <p:cNvSpPr>
            <a:spLocks noGrp="1"/>
          </p:cNvSpPr>
          <p:nvPr>
            <p:ph type="subTitle" idx="1"/>
          </p:nvPr>
        </p:nvSpPr>
        <p:spPr>
          <a:xfrm>
            <a:off x="685799" y="1258958"/>
            <a:ext cx="7888357" cy="5261112"/>
          </a:xfrm>
        </p:spPr>
        <p:txBody>
          <a:bodyPr>
            <a:normAutofit fontScale="92500" lnSpcReduction="10000"/>
          </a:bodyPr>
          <a:lstStyle/>
          <a:p>
            <a:pPr algn="l" fontAlgn="base"/>
            <a:r>
              <a:rPr lang="fr-FR" b="1" dirty="0">
                <a:effectLst>
                  <a:outerShdw blurRad="38100" dist="38100" dir="2700000" algn="tl">
                    <a:srgbClr val="000000">
                      <a:alpha val="43137"/>
                    </a:srgbClr>
                  </a:outerShdw>
                </a:effectLst>
              </a:rPr>
              <a:t>I.      </a:t>
            </a:r>
            <a:r>
              <a:rPr lang="fr-FR" b="1" u="sng" dirty="0">
                <a:effectLst>
                  <a:outerShdw blurRad="38100" dist="38100" dir="2700000" algn="tl">
                    <a:srgbClr val="000000">
                      <a:alpha val="43137"/>
                    </a:srgbClr>
                  </a:outerShdw>
                </a:effectLst>
              </a:rPr>
              <a:t>AVANT LA VENTE</a:t>
            </a:r>
            <a:endParaRPr lang="fr-FR" b="1" dirty="0">
              <a:effectLst>
                <a:outerShdw blurRad="38100" dist="38100" dir="2700000" algn="tl">
                  <a:srgbClr val="000000">
                    <a:alpha val="43137"/>
                  </a:srgbClr>
                </a:outerShdw>
              </a:effectLst>
            </a:endParaRPr>
          </a:p>
          <a:p>
            <a:pPr marL="457200" lvl="0" indent="-457200" algn="l" fontAlgn="base">
              <a:buFont typeface="+mj-lt"/>
              <a:buAutoNum type="alphaUcPeriod"/>
            </a:pPr>
            <a:r>
              <a:rPr lang="fr-FR" sz="1900" dirty="0"/>
              <a:t>L’obligation d’information préalable</a:t>
            </a:r>
          </a:p>
          <a:p>
            <a:pPr marL="457200" indent="-457200" algn="l" fontAlgn="base">
              <a:buFont typeface="+mj-lt"/>
              <a:buAutoNum type="alphaUcPeriod"/>
            </a:pPr>
            <a:r>
              <a:rPr lang="fr-FR" sz="1900" dirty="0"/>
              <a:t>Problématiques récurrentes</a:t>
            </a:r>
          </a:p>
          <a:p>
            <a:pPr algn="l" fontAlgn="base"/>
            <a:r>
              <a:rPr lang="fr-FR" b="1" dirty="0">
                <a:effectLst>
                  <a:outerShdw blurRad="38100" dist="38100" dir="2700000" algn="tl">
                    <a:srgbClr val="000000">
                      <a:alpha val="43137"/>
                    </a:srgbClr>
                  </a:outerShdw>
                </a:effectLst>
              </a:rPr>
              <a:t>II.     </a:t>
            </a:r>
            <a:r>
              <a:rPr lang="fr-FR" b="1" u="sng" dirty="0">
                <a:effectLst>
                  <a:outerShdw blurRad="38100" dist="38100" dir="2700000" algn="tl">
                    <a:srgbClr val="000000">
                      <a:alpha val="43137"/>
                    </a:srgbClr>
                  </a:outerShdw>
                </a:effectLst>
              </a:rPr>
              <a:t>LORS DE LA VENTE</a:t>
            </a:r>
            <a:endParaRPr lang="fr-FR" b="1" dirty="0">
              <a:effectLst>
                <a:outerShdw blurRad="38100" dist="38100" dir="2700000" algn="tl">
                  <a:srgbClr val="000000">
                    <a:alpha val="43137"/>
                  </a:srgbClr>
                </a:outerShdw>
              </a:effectLst>
            </a:endParaRPr>
          </a:p>
          <a:p>
            <a:pPr marL="457200" lvl="0" indent="-457200" algn="l" fontAlgn="base">
              <a:buFont typeface="+mj-lt"/>
              <a:buAutoNum type="alphaUcPeriod"/>
            </a:pPr>
            <a:r>
              <a:rPr lang="fr-FR" sz="1900" dirty="0"/>
              <a:t>La vente de vols secs</a:t>
            </a:r>
          </a:p>
          <a:p>
            <a:pPr marL="457200" lvl="0" indent="-457200" algn="l" fontAlgn="base">
              <a:buFont typeface="+mj-lt"/>
              <a:buAutoNum type="alphaUcPeriod"/>
            </a:pPr>
            <a:r>
              <a:rPr lang="fr-FR" sz="1900" dirty="0"/>
              <a:t>La vente de forfaits touristiques</a:t>
            </a:r>
          </a:p>
          <a:p>
            <a:pPr algn="l" fontAlgn="base"/>
            <a:r>
              <a:rPr lang="fr-FR" b="1" dirty="0">
                <a:effectLst>
                  <a:outerShdw blurRad="38100" dist="38100" dir="2700000" algn="tl">
                    <a:srgbClr val="000000">
                      <a:alpha val="43137"/>
                    </a:srgbClr>
                  </a:outerShdw>
                </a:effectLst>
              </a:rPr>
              <a:t>III.    </a:t>
            </a:r>
            <a:r>
              <a:rPr lang="fr-FR" b="1" u="sng" dirty="0">
                <a:effectLst>
                  <a:outerShdw blurRad="38100" dist="38100" dir="2700000" algn="tl">
                    <a:srgbClr val="000000">
                      <a:alpha val="43137"/>
                    </a:srgbClr>
                  </a:outerShdw>
                </a:effectLst>
              </a:rPr>
              <a:t>APRES LA VENTE</a:t>
            </a:r>
          </a:p>
          <a:p>
            <a:pPr marL="457200" lvl="0" indent="-457200" algn="l" fontAlgn="base">
              <a:buFont typeface="+mj-lt"/>
              <a:buAutoNum type="alphaUcPeriod"/>
            </a:pPr>
            <a:r>
              <a:rPr lang="fr-FR" sz="1900" dirty="0"/>
              <a:t>Annulation du contrat</a:t>
            </a:r>
          </a:p>
          <a:p>
            <a:pPr marL="457200" lvl="0" indent="-457200" algn="l" fontAlgn="base">
              <a:buFont typeface="+mj-lt"/>
              <a:buAutoNum type="alphaUcPeriod"/>
            </a:pPr>
            <a:r>
              <a:rPr lang="fr-FR" sz="1900" dirty="0"/>
              <a:t>Modification avant départ</a:t>
            </a:r>
          </a:p>
          <a:p>
            <a:pPr marL="457200" lvl="0" indent="-457200" algn="l" fontAlgn="base">
              <a:buFont typeface="+mj-lt"/>
              <a:buAutoNum type="alphaUcPeriod"/>
            </a:pPr>
            <a:r>
              <a:rPr lang="fr-FR" sz="1900" dirty="0"/>
              <a:t>Modification après départ</a:t>
            </a:r>
          </a:p>
          <a:p>
            <a:pPr marL="457200" lvl="0" indent="-457200" algn="l" fontAlgn="base">
              <a:buFont typeface="+mj-lt"/>
              <a:buAutoNum type="alphaUcPeriod"/>
            </a:pPr>
            <a:r>
              <a:rPr lang="fr-FR" sz="1900" dirty="0"/>
              <a:t>Litiges liés à la prestation aérienne</a:t>
            </a:r>
          </a:p>
          <a:p>
            <a:pPr algn="l" fontAlgn="base"/>
            <a:r>
              <a:rPr lang="fr-FR" b="1" dirty="0">
                <a:effectLst>
                  <a:outerShdw blurRad="38100" dist="38100" dir="2700000" algn="tl">
                    <a:srgbClr val="000000">
                      <a:alpha val="43137"/>
                    </a:srgbClr>
                  </a:outerShdw>
                </a:effectLst>
              </a:rPr>
              <a:t>IV.    </a:t>
            </a:r>
            <a:r>
              <a:rPr lang="fr-FR" b="1" u="sng" dirty="0">
                <a:effectLst>
                  <a:outerShdw blurRad="38100" dist="38100" dir="2700000" algn="tl">
                    <a:srgbClr val="000000">
                      <a:alpha val="43137"/>
                    </a:srgbClr>
                  </a:outerShdw>
                </a:effectLst>
              </a:rPr>
              <a:t>GESTION DES RÉCLAMATIONS </a:t>
            </a:r>
          </a:p>
          <a:p>
            <a:pPr marL="457200" indent="-457200" algn="l" fontAlgn="base">
              <a:buFont typeface="+mj-lt"/>
              <a:buAutoNum type="alphaUcPeriod"/>
            </a:pPr>
            <a:r>
              <a:rPr lang="fr-FR" sz="1900" dirty="0"/>
              <a:t>Formalisme des réponses aux clients</a:t>
            </a:r>
          </a:p>
          <a:p>
            <a:pPr marL="457200" lvl="0" indent="-457200" algn="l">
              <a:buFont typeface="+mj-lt"/>
              <a:buAutoNum type="alphaUcPeriod"/>
            </a:pPr>
            <a:r>
              <a:rPr lang="fr-FR" sz="1900" dirty="0"/>
              <a:t>Médiation Tourisme et Voyage</a:t>
            </a:r>
          </a:p>
          <a:p>
            <a:endParaRPr lang="fr-FR" dirty="0"/>
          </a:p>
        </p:txBody>
      </p:sp>
    </p:spTree>
    <p:extLst>
      <p:ext uri="{BB962C8B-B14F-4D97-AF65-F5344CB8AC3E}">
        <p14:creationId xmlns:p14="http://schemas.microsoft.com/office/powerpoint/2010/main" val="1390231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85799" y="1630017"/>
            <a:ext cx="7888357" cy="4572000"/>
          </a:xfrm>
        </p:spPr>
        <p:txBody>
          <a:bodyPr>
            <a:normAutofit/>
          </a:bodyPr>
          <a:lstStyle/>
          <a:p>
            <a:pPr algn="l" fontAlgn="base"/>
            <a:r>
              <a:rPr lang="fr-FR" b="1" dirty="0">
                <a:effectLst>
                  <a:outerShdw blurRad="38100" dist="38100" dir="2700000" algn="tl">
                    <a:srgbClr val="000000">
                      <a:alpha val="43137"/>
                    </a:srgbClr>
                  </a:outerShdw>
                </a:effectLst>
              </a:rPr>
              <a:t>   </a:t>
            </a:r>
            <a:endParaRPr lang="fr-FR" dirty="0"/>
          </a:p>
        </p:txBody>
      </p:sp>
      <p:sp>
        <p:nvSpPr>
          <p:cNvPr id="4" name="Titre 3"/>
          <p:cNvSpPr>
            <a:spLocks noGrp="1"/>
          </p:cNvSpPr>
          <p:nvPr>
            <p:ph type="ctrTitle"/>
          </p:nvPr>
        </p:nvSpPr>
        <p:spPr>
          <a:xfrm>
            <a:off x="801756" y="2368068"/>
            <a:ext cx="7772400" cy="1620836"/>
          </a:xfrm>
        </p:spPr>
        <p:txBody>
          <a:bodyPr>
            <a:normAutofit/>
          </a:bodyPr>
          <a:lstStyle/>
          <a:p>
            <a:r>
              <a:rPr lang="fr-FR" sz="7200" b="1" dirty="0">
                <a:effectLst>
                  <a:outerShdw blurRad="38100" dist="38100" dir="2700000" algn="tl">
                    <a:srgbClr val="000000">
                      <a:alpha val="43137"/>
                    </a:srgbClr>
                  </a:outerShdw>
                </a:effectLst>
                <a:latin typeface="+mn-lt"/>
              </a:rPr>
              <a:t>I. AVANT LA VENTE</a:t>
            </a:r>
          </a:p>
        </p:txBody>
      </p:sp>
    </p:spTree>
    <p:extLst>
      <p:ext uri="{BB962C8B-B14F-4D97-AF65-F5344CB8AC3E}">
        <p14:creationId xmlns:p14="http://schemas.microsoft.com/office/powerpoint/2010/main" val="378129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95130" y="1086678"/>
            <a:ext cx="7663070" cy="5486400"/>
          </a:xfrm>
        </p:spPr>
        <p:txBody>
          <a:bodyPr>
            <a:normAutofit lnSpcReduction="10000"/>
          </a:bodyPr>
          <a:lstStyle/>
          <a:p>
            <a:pPr marL="457200" indent="-457200" algn="l">
              <a:buFont typeface="+mj-lt"/>
              <a:buAutoNum type="alphaUcPeriod"/>
            </a:pPr>
            <a:r>
              <a:rPr lang="fr-FR" sz="2800" b="1" u="sng" dirty="0">
                <a:effectLst>
                  <a:outerShdw blurRad="38100" dist="38100" dir="2700000" algn="tl">
                    <a:srgbClr val="000000">
                      <a:alpha val="43137"/>
                    </a:srgbClr>
                  </a:outerShdw>
                </a:effectLst>
              </a:rPr>
              <a:t>L’OBLIGATION D’INFORMATION PREALABLE</a:t>
            </a:r>
          </a:p>
          <a:p>
            <a:pPr algn="l"/>
            <a:endParaRPr lang="fr-FR" sz="2200" b="1" dirty="0"/>
          </a:p>
          <a:p>
            <a:pPr algn="l"/>
            <a:r>
              <a:rPr lang="fr-FR" sz="2200" b="1" dirty="0"/>
              <a:t>Exemples de supports</a:t>
            </a:r>
          </a:p>
          <a:p>
            <a:pPr algn="l"/>
            <a:r>
              <a:rPr lang="fr-FR" sz="2000" dirty="0"/>
              <a:t>Brochure, site internet, flyers, devis…</a:t>
            </a:r>
          </a:p>
          <a:p>
            <a:pPr algn="l"/>
            <a:endParaRPr lang="fr-FR" b="1" u="sng" dirty="0">
              <a:effectLst>
                <a:outerShdw blurRad="38100" dist="38100" dir="2700000" algn="tl">
                  <a:srgbClr val="000000">
                    <a:alpha val="43137"/>
                  </a:srgbClr>
                </a:outerShdw>
              </a:effectLst>
            </a:endParaRPr>
          </a:p>
          <a:p>
            <a:pPr marL="457200" indent="-457200" algn="l">
              <a:buFont typeface="+mj-lt"/>
              <a:buAutoNum type="arabicPeriod"/>
            </a:pPr>
            <a:r>
              <a:rPr lang="fr-FR" sz="2800" b="1" u="sng" dirty="0">
                <a:effectLst>
                  <a:outerShdw blurRad="38100" dist="38100" dir="2700000" algn="tl">
                    <a:srgbClr val="000000">
                      <a:alpha val="43137"/>
                    </a:srgbClr>
                  </a:outerShdw>
                </a:effectLst>
              </a:rPr>
              <a:t>L’article R211-4 du Code du Tourisme</a:t>
            </a:r>
            <a:endParaRPr lang="fr-FR" sz="2800" b="1" u="sng" dirty="0"/>
          </a:p>
          <a:p>
            <a:pPr algn="l"/>
            <a:r>
              <a:rPr lang="fr-FR" sz="2000" dirty="0"/>
              <a:t>Préalablement à la conclusion du contrat, le vendeur doit communiquer au consommateur les informations concernant:</a:t>
            </a:r>
          </a:p>
          <a:p>
            <a:pPr algn="l"/>
            <a:endParaRPr lang="fr-FR" sz="2000" dirty="0"/>
          </a:p>
          <a:p>
            <a:pPr marL="342900" indent="-342900" algn="l">
              <a:buFont typeface="Arial" panose="020B0604020202020204" pitchFamily="34" charset="0"/>
              <a:buChar char="•"/>
            </a:pPr>
            <a:r>
              <a:rPr lang="fr-FR" sz="2000" dirty="0"/>
              <a:t>Les prestations incluses dans le voyage</a:t>
            </a:r>
          </a:p>
          <a:p>
            <a:pPr marL="342900" indent="-342900" algn="l">
              <a:buFont typeface="Arial" panose="020B0604020202020204" pitchFamily="34" charset="0"/>
              <a:buChar char="•"/>
            </a:pPr>
            <a:r>
              <a:rPr lang="fr-FR" sz="2000" dirty="0"/>
              <a:t>Les formalités administratives et sanitaires à accomplir </a:t>
            </a:r>
          </a:p>
          <a:p>
            <a:pPr marL="342900" indent="-342900" algn="l">
              <a:buFont typeface="Arial" panose="020B0604020202020204" pitchFamily="34" charset="0"/>
              <a:buChar char="•"/>
            </a:pPr>
            <a:r>
              <a:rPr lang="fr-FR" sz="2000" dirty="0"/>
              <a:t>Les conditions et modalités d’annulation</a:t>
            </a:r>
          </a:p>
          <a:p>
            <a:pPr marL="342900" indent="-342900" algn="l">
              <a:buFont typeface="Arial" panose="020B0604020202020204" pitchFamily="34" charset="0"/>
              <a:buChar char="•"/>
            </a:pPr>
            <a:r>
              <a:rPr lang="fr-FR" sz="2000" dirty="0"/>
              <a:t>L’échéancier de paiement et les modalités de révision des prix</a:t>
            </a:r>
          </a:p>
          <a:p>
            <a:pPr marL="342900" indent="-342900" algn="l">
              <a:buFont typeface="Arial" panose="020B0604020202020204" pitchFamily="34" charset="0"/>
              <a:buChar char="•"/>
            </a:pPr>
            <a:r>
              <a:rPr lang="fr-FR" sz="2000" dirty="0"/>
              <a:t>La souscription d'un contrat d'assurance </a:t>
            </a:r>
          </a:p>
        </p:txBody>
      </p:sp>
    </p:spTree>
    <p:extLst>
      <p:ext uri="{BB962C8B-B14F-4D97-AF65-F5344CB8AC3E}">
        <p14:creationId xmlns:p14="http://schemas.microsoft.com/office/powerpoint/2010/main" val="260044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43339" y="1046923"/>
            <a:ext cx="8017565" cy="5512904"/>
          </a:xfrm>
        </p:spPr>
        <p:txBody>
          <a:bodyPr>
            <a:normAutofit/>
          </a:bodyPr>
          <a:lstStyle/>
          <a:p>
            <a:pPr marL="457200" indent="-457200" algn="l">
              <a:buAutoNum type="arabicPeriod" startAt="2"/>
            </a:pPr>
            <a:r>
              <a:rPr lang="fr-FR" sz="2800" b="1" u="sng" dirty="0">
                <a:effectLst>
                  <a:outerShdw blurRad="38100" dist="38100" dir="2700000" algn="tl">
                    <a:srgbClr val="000000">
                      <a:alpha val="43137"/>
                    </a:srgbClr>
                  </a:outerShdw>
                </a:effectLst>
              </a:rPr>
              <a:t>La valeur de l’information préalable</a:t>
            </a:r>
          </a:p>
          <a:p>
            <a:pPr algn="l"/>
            <a:endParaRPr lang="fr-FR" sz="2800" b="1" u="sng" dirty="0">
              <a:effectLst>
                <a:outerShdw blurRad="38100" dist="38100" dir="2700000" algn="tl">
                  <a:srgbClr val="000000">
                    <a:alpha val="43137"/>
                  </a:srgbClr>
                </a:outerShdw>
              </a:effectLst>
            </a:endParaRPr>
          </a:p>
          <a:p>
            <a:pPr algn="l"/>
            <a:r>
              <a:rPr lang="fr-FR" sz="2000" b="1" dirty="0" smtClean="0"/>
              <a:t>Principe</a:t>
            </a:r>
            <a:endParaRPr lang="fr-FR" sz="2000" dirty="0"/>
          </a:p>
          <a:p>
            <a:pPr algn="l"/>
            <a:r>
              <a:rPr lang="fr-FR" sz="2000" dirty="0"/>
              <a:t>Elle engage contractuellement le vendeur</a:t>
            </a:r>
          </a:p>
          <a:p>
            <a:pPr algn="l"/>
            <a:endParaRPr lang="fr-FR" sz="2000" dirty="0"/>
          </a:p>
          <a:p>
            <a:pPr algn="l"/>
            <a:r>
              <a:rPr lang="fr-FR" sz="2000" b="1" dirty="0"/>
              <a:t>Exception</a:t>
            </a:r>
            <a:endParaRPr lang="fr-FR" sz="2000" dirty="0"/>
          </a:p>
          <a:p>
            <a:pPr algn="l"/>
            <a:r>
              <a:rPr lang="fr-FR" sz="2000" dirty="0"/>
              <a:t>A moins que dans celle-ci le vendeur ne se soit réservé expressément le droit d'en modifier certains éléments. </a:t>
            </a:r>
          </a:p>
          <a:p>
            <a:pPr algn="l"/>
            <a:endParaRPr lang="fr-FR" sz="2000" dirty="0"/>
          </a:p>
          <a:p>
            <a:pPr algn="l"/>
            <a:r>
              <a:rPr lang="fr-FR" sz="2000" b="1" dirty="0"/>
              <a:t>Modalités </a:t>
            </a:r>
            <a:endParaRPr lang="fr-FR" sz="2000" dirty="0"/>
          </a:p>
          <a:p>
            <a:pPr marL="285750" indent="-285750" algn="l">
              <a:buFontTx/>
              <a:buChar char="-"/>
            </a:pPr>
            <a:r>
              <a:rPr lang="fr-FR" sz="2000" dirty="0"/>
              <a:t>Indiquer clairement dans quelle mesure cette modification peut avoir lieu. </a:t>
            </a:r>
          </a:p>
          <a:p>
            <a:pPr marL="285750" indent="-285750" algn="l">
              <a:buFontTx/>
              <a:buChar char="-"/>
            </a:pPr>
            <a:r>
              <a:rPr lang="fr-FR" sz="2000" dirty="0"/>
              <a:t>Communiquer les modifications consommateur avant la conclusion du contrat</a:t>
            </a:r>
            <a:r>
              <a:rPr lang="fr-FR" sz="1800" dirty="0"/>
              <a:t>.</a:t>
            </a:r>
          </a:p>
          <a:p>
            <a:pPr marL="457200" indent="-457200" algn="l">
              <a:buAutoNum type="arabicPeriod" startAt="2"/>
            </a:pPr>
            <a:endParaRPr lang="fr-FR" b="1" u="sng" dirty="0"/>
          </a:p>
          <a:p>
            <a:pPr algn="l"/>
            <a:endParaRPr lang="fr-FR" dirty="0"/>
          </a:p>
        </p:txBody>
      </p:sp>
    </p:spTree>
    <p:extLst>
      <p:ext uri="{BB962C8B-B14F-4D97-AF65-F5344CB8AC3E}">
        <p14:creationId xmlns:p14="http://schemas.microsoft.com/office/powerpoint/2010/main" val="21174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43339" y="1046923"/>
            <a:ext cx="8017565" cy="5512904"/>
          </a:xfrm>
        </p:spPr>
        <p:txBody>
          <a:bodyPr/>
          <a:lstStyle/>
          <a:p>
            <a:pPr marL="457200" indent="-457200" algn="l">
              <a:buAutoNum type="alphaUcPeriod" startAt="2"/>
            </a:pPr>
            <a:r>
              <a:rPr lang="fr-FR" sz="2800" b="1" u="sng" dirty="0">
                <a:effectLst>
                  <a:outerShdw blurRad="38100" dist="38100" dir="2700000" algn="tl">
                    <a:srgbClr val="000000">
                      <a:alpha val="43137"/>
                    </a:srgbClr>
                  </a:outerShdw>
                </a:effectLst>
              </a:rPr>
              <a:t>PROBLEMATIQUES RECURRENTES</a:t>
            </a:r>
          </a:p>
          <a:p>
            <a:pPr algn="l"/>
            <a:endParaRPr lang="fr-FR" b="1" u="sng" dirty="0">
              <a:effectLst>
                <a:outerShdw blurRad="38100" dist="38100" dir="2700000" algn="tl">
                  <a:srgbClr val="000000">
                    <a:alpha val="43137"/>
                  </a:srgbClr>
                </a:outerShdw>
              </a:effectLst>
            </a:endParaRPr>
          </a:p>
          <a:p>
            <a:pPr marL="457200" indent="-457200" algn="l">
              <a:buAutoNum type="arabicPeriod"/>
            </a:pPr>
            <a:r>
              <a:rPr lang="fr-FR" sz="2200" b="1" u="sng" dirty="0">
                <a:effectLst>
                  <a:outerShdw blurRad="38100" dist="38100" dir="2700000" algn="tl">
                    <a:srgbClr val="000000">
                      <a:alpha val="43137"/>
                    </a:srgbClr>
                  </a:outerShdw>
                </a:effectLst>
              </a:rPr>
              <a:t>Formalités administratives</a:t>
            </a:r>
          </a:p>
          <a:p>
            <a:pPr algn="l"/>
            <a:r>
              <a:rPr lang="fr-FR" sz="1800" dirty="0"/>
              <a:t>- </a:t>
            </a:r>
            <a:r>
              <a:rPr lang="fr-FR" sz="2000" dirty="0"/>
              <a:t>Cas des étrangers UE/hors UE</a:t>
            </a:r>
          </a:p>
          <a:p>
            <a:pPr algn="l"/>
            <a:r>
              <a:rPr lang="fr-FR" sz="2000" dirty="0"/>
              <a:t>- Cas des mineurs français</a:t>
            </a:r>
            <a:endParaRPr lang="fr-FR" sz="2000" b="1" u="sng" dirty="0">
              <a:effectLst>
                <a:outerShdw blurRad="38100" dist="38100" dir="2700000" algn="tl">
                  <a:srgbClr val="000000">
                    <a:alpha val="43137"/>
                  </a:srgbClr>
                </a:outerShdw>
              </a:effectLst>
            </a:endParaRPr>
          </a:p>
          <a:p>
            <a:pPr marL="457200" indent="-457200" algn="l">
              <a:buAutoNum type="arabicPeriod" startAt="2"/>
            </a:pPr>
            <a:r>
              <a:rPr lang="fr-FR" sz="2200" b="1" u="sng" dirty="0">
                <a:effectLst>
                  <a:outerShdw blurRad="38100" dist="38100" dir="2700000" algn="tl">
                    <a:srgbClr val="000000">
                      <a:alpha val="43137"/>
                    </a:srgbClr>
                  </a:outerShdw>
                </a:effectLst>
              </a:rPr>
              <a:t>Modalités de révision de prix au consommateur</a:t>
            </a:r>
          </a:p>
          <a:p>
            <a:pPr marL="342900" indent="-342900" algn="l">
              <a:buFontTx/>
              <a:buChar char="-"/>
            </a:pPr>
            <a:r>
              <a:rPr lang="fr-FR" sz="2000" dirty="0"/>
              <a:t>Modalités de calcul</a:t>
            </a:r>
          </a:p>
          <a:p>
            <a:pPr marL="342900" indent="-342900" algn="l">
              <a:buFontTx/>
              <a:buChar char="-"/>
            </a:pPr>
            <a:r>
              <a:rPr lang="fr-FR" sz="2000" dirty="0"/>
              <a:t>Part impactée</a:t>
            </a:r>
          </a:p>
          <a:p>
            <a:pPr algn="l"/>
            <a:r>
              <a:rPr lang="fr-FR" sz="2200" b="1" dirty="0">
                <a:effectLst>
                  <a:outerShdw blurRad="38100" dist="38100" dir="2700000" algn="tl">
                    <a:srgbClr val="000000">
                      <a:alpha val="43137"/>
                    </a:srgbClr>
                  </a:outerShdw>
                </a:effectLst>
              </a:rPr>
              <a:t>3.  </a:t>
            </a:r>
            <a:r>
              <a:rPr lang="fr-FR" sz="2200" b="1" u="sng" dirty="0">
                <a:effectLst>
                  <a:outerShdw blurRad="38100" dist="38100" dir="2700000" algn="tl">
                    <a:srgbClr val="000000">
                      <a:alpha val="43137"/>
                    </a:srgbClr>
                  </a:outerShdw>
                </a:effectLst>
              </a:rPr>
              <a:t>Souscription d’une assurance</a:t>
            </a:r>
          </a:p>
          <a:p>
            <a:pPr algn="l"/>
            <a:r>
              <a:rPr lang="fr-FR" sz="1800" dirty="0"/>
              <a:t>- </a:t>
            </a:r>
            <a:r>
              <a:rPr lang="fr-FR" sz="2000" dirty="0"/>
              <a:t>Obligation de proposition</a:t>
            </a:r>
          </a:p>
          <a:p>
            <a:pPr algn="l"/>
            <a:r>
              <a:rPr lang="fr-FR" sz="2000" dirty="0"/>
              <a:t>- Interdiction de l’inclusion automatique</a:t>
            </a:r>
          </a:p>
          <a:p>
            <a:pPr algn="l"/>
            <a:endParaRPr lang="fr-FR" dirty="0"/>
          </a:p>
        </p:txBody>
      </p:sp>
    </p:spTree>
    <p:extLst>
      <p:ext uri="{BB962C8B-B14F-4D97-AF65-F5344CB8AC3E}">
        <p14:creationId xmlns:p14="http://schemas.microsoft.com/office/powerpoint/2010/main" val="178317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43339" y="1046923"/>
            <a:ext cx="8017565" cy="5512904"/>
          </a:xfrm>
        </p:spPr>
        <p:txBody>
          <a:bodyPr/>
          <a:lstStyle/>
          <a:p>
            <a:pPr algn="l"/>
            <a:endParaRPr lang="fr-FR" b="1" u="sng" dirty="0"/>
          </a:p>
          <a:p>
            <a:pPr algn="l"/>
            <a:endParaRPr lang="fr-FR" dirty="0"/>
          </a:p>
        </p:txBody>
      </p:sp>
      <p:sp>
        <p:nvSpPr>
          <p:cNvPr id="2" name="Rectangle 1"/>
          <p:cNvSpPr/>
          <p:nvPr/>
        </p:nvSpPr>
        <p:spPr>
          <a:xfrm>
            <a:off x="543339" y="2210665"/>
            <a:ext cx="8348869" cy="1200329"/>
          </a:xfrm>
          <a:prstGeom prst="rect">
            <a:avLst/>
          </a:prstGeom>
        </p:spPr>
        <p:txBody>
          <a:bodyPr wrap="square">
            <a:spAutoFit/>
          </a:bodyPr>
          <a:lstStyle/>
          <a:p>
            <a:r>
              <a:rPr lang="fr-FR" sz="7200" b="1" dirty="0">
                <a:effectLst>
                  <a:outerShdw blurRad="38100" dist="38100" dir="2700000" algn="tl">
                    <a:srgbClr val="000000">
                      <a:alpha val="43137"/>
                    </a:srgbClr>
                  </a:outerShdw>
                </a:effectLst>
              </a:rPr>
              <a:t>II. LORS DE LA VENTE</a:t>
            </a:r>
            <a:endParaRPr lang="fr-FR" sz="7200" dirty="0"/>
          </a:p>
        </p:txBody>
      </p:sp>
    </p:spTree>
    <p:extLst>
      <p:ext uri="{BB962C8B-B14F-4D97-AF65-F5344CB8AC3E}">
        <p14:creationId xmlns:p14="http://schemas.microsoft.com/office/powerpoint/2010/main" val="374812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83095" y="914401"/>
            <a:ext cx="8017565" cy="5512904"/>
          </a:xfrm>
        </p:spPr>
        <p:txBody>
          <a:bodyPr/>
          <a:lstStyle/>
          <a:p>
            <a:pPr algn="l"/>
            <a:endParaRPr lang="fr-FR" b="1" u="sng" dirty="0"/>
          </a:p>
          <a:p>
            <a:pPr algn="l"/>
            <a:endParaRPr lang="fr-FR" dirty="0"/>
          </a:p>
        </p:txBody>
      </p:sp>
      <p:sp>
        <p:nvSpPr>
          <p:cNvPr id="5" name="Rectangle 4"/>
          <p:cNvSpPr/>
          <p:nvPr/>
        </p:nvSpPr>
        <p:spPr>
          <a:xfrm>
            <a:off x="742122" y="1298713"/>
            <a:ext cx="7209181" cy="6709529"/>
          </a:xfrm>
          <a:prstGeom prst="rect">
            <a:avLst/>
          </a:prstGeom>
        </p:spPr>
        <p:txBody>
          <a:bodyPr wrap="square">
            <a:spAutoFit/>
          </a:bodyPr>
          <a:lstStyle/>
          <a:p>
            <a:pPr marL="342900" indent="-342900">
              <a:buAutoNum type="alphaUcPeriod"/>
            </a:pPr>
            <a:r>
              <a:rPr lang="fr-FR" sz="2800" b="1" u="sng" dirty="0">
                <a:effectLst>
                  <a:outerShdw blurRad="38100" dist="38100" dir="2700000" algn="tl">
                    <a:srgbClr val="000000">
                      <a:alpha val="43137"/>
                    </a:srgbClr>
                  </a:outerShdw>
                </a:effectLst>
              </a:rPr>
              <a:t>LA VENTE DE VOLS SECS</a:t>
            </a:r>
          </a:p>
          <a:p>
            <a:pPr marL="342900" indent="-342900">
              <a:buAutoNum type="alphaUcPeriod"/>
            </a:pPr>
            <a:endParaRPr lang="fr-FR" sz="2400" b="1" dirty="0">
              <a:effectLst>
                <a:outerShdw blurRad="38100" dist="38100" dir="2700000" algn="tl">
                  <a:srgbClr val="000000">
                    <a:alpha val="43137"/>
                  </a:srgbClr>
                </a:outerShdw>
              </a:effectLst>
            </a:endParaRPr>
          </a:p>
          <a:p>
            <a:pPr marL="342900" indent="-342900">
              <a:buAutoNum type="arabicPeriod"/>
            </a:pPr>
            <a:r>
              <a:rPr lang="fr-FR" sz="2800" b="1" u="sng" dirty="0">
                <a:effectLst>
                  <a:outerShdw blurRad="38100" dist="38100" dir="2700000" algn="tl">
                    <a:srgbClr val="000000">
                      <a:alpha val="43137"/>
                    </a:srgbClr>
                  </a:outerShdw>
                </a:effectLst>
              </a:rPr>
              <a:t>Formalisme et charge de la preuve</a:t>
            </a:r>
          </a:p>
          <a:p>
            <a:pPr marL="342900" indent="-342900">
              <a:buAutoNum type="arabicPeriod"/>
            </a:pPr>
            <a:endParaRPr lang="fr-FR" sz="2200" b="1" u="sng" dirty="0">
              <a:effectLst>
                <a:outerShdw blurRad="38100" dist="38100" dir="2700000" algn="tl">
                  <a:srgbClr val="000000">
                    <a:alpha val="43137"/>
                  </a:srgbClr>
                </a:outerShdw>
              </a:effectLst>
            </a:endParaRPr>
          </a:p>
          <a:p>
            <a:r>
              <a:rPr lang="fr-FR" sz="2000" dirty="0"/>
              <a:t>- Nécessité d’un contrat écrit?</a:t>
            </a:r>
          </a:p>
          <a:p>
            <a:r>
              <a:rPr lang="fr-FR" sz="2000" dirty="0"/>
              <a:t>- Eléments essentiels d’information</a:t>
            </a:r>
          </a:p>
          <a:p>
            <a:pPr marL="342900" indent="-342900">
              <a:buAutoNum type="arabicPeriod"/>
            </a:pPr>
            <a:endParaRPr lang="fr-FR" sz="2000" b="1" u="sng" dirty="0">
              <a:effectLst>
                <a:outerShdw blurRad="38100" dist="38100" dir="2700000" algn="tl">
                  <a:srgbClr val="000000">
                    <a:alpha val="43137"/>
                  </a:srgbClr>
                </a:outerShdw>
              </a:effectLst>
            </a:endParaRPr>
          </a:p>
          <a:p>
            <a:r>
              <a:rPr lang="fr-FR" sz="2200" b="1" dirty="0">
                <a:effectLst>
                  <a:outerShdw blurRad="38100" dist="38100" dir="2700000" algn="tl">
                    <a:srgbClr val="000000">
                      <a:alpha val="43137"/>
                    </a:srgbClr>
                  </a:outerShdw>
                </a:effectLst>
              </a:rPr>
              <a:t>2.  </a:t>
            </a:r>
            <a:r>
              <a:rPr lang="fr-FR" sz="2800" b="1" u="sng" dirty="0">
                <a:effectLst>
                  <a:outerShdw blurRad="38100" dist="38100" dir="2700000" algn="tl">
                    <a:srgbClr val="000000">
                      <a:alpha val="43137"/>
                    </a:srgbClr>
                  </a:outerShdw>
                </a:effectLst>
              </a:rPr>
              <a:t>Responsabilité</a:t>
            </a: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r>
              <a:rPr lang="fr-FR" sz="2000" dirty="0"/>
              <a:t>- Art L211-17 du Code du Tourisme</a:t>
            </a:r>
          </a:p>
          <a:p>
            <a:r>
              <a:rPr lang="fr-FR" sz="2000" dirty="0"/>
              <a:t>- Notion de mandataire</a:t>
            </a:r>
          </a:p>
          <a:p>
            <a:pPr marL="342900" indent="-342900">
              <a:buAutoNum type="arabicPeriod"/>
            </a:pPr>
            <a:endParaRPr lang="fr-FR" sz="2000"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b="1" dirty="0">
              <a:effectLst>
                <a:outerShdw blurRad="38100" dist="38100" dir="2700000" algn="tl">
                  <a:srgbClr val="000000">
                    <a:alpha val="43137"/>
                  </a:srgbClr>
                </a:outerShdw>
              </a:effectLst>
            </a:endParaRPr>
          </a:p>
          <a:p>
            <a:pPr marL="342900" indent="-342900">
              <a:buAutoNum type="arabicPeriod"/>
            </a:pPr>
            <a:endParaRPr lang="fr-FR" dirty="0"/>
          </a:p>
        </p:txBody>
      </p:sp>
    </p:spTree>
    <p:extLst>
      <p:ext uri="{BB962C8B-B14F-4D97-AF65-F5344CB8AC3E}">
        <p14:creationId xmlns:p14="http://schemas.microsoft.com/office/powerpoint/2010/main" val="19076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TotalTime>
  <Words>489</Words>
  <Application>Microsoft Office PowerPoint</Application>
  <PresentationFormat>Affichage à l'écran (4:3)</PresentationFormat>
  <Paragraphs>146</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Calibri Light</vt:lpstr>
      <vt:lpstr>Thème Office</vt:lpstr>
      <vt:lpstr>Présentation PowerPoint</vt:lpstr>
      <vt:lpstr>ATELIER  PREVENTION ET GESTION DES LITIGES DANS LE VOYAGE:  ELEMENT FONDAMENTAL DE LA QUALITE DANS LA RELATION CLIENT   Khalid El Wardi                                    Valérie BONED Médiation Tourisme et Voyage       Les entreprises du voyage </vt:lpstr>
      <vt:lpstr>SOMMAIRE</vt:lpstr>
      <vt:lpstr>I. AVANT LA VENTE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Catherine BUQUET</dc:creator>
  <cp:lastModifiedBy>Valerie Boned</cp:lastModifiedBy>
  <cp:revision>42</cp:revision>
  <dcterms:created xsi:type="dcterms:W3CDTF">2016-09-06T15:31:21Z</dcterms:created>
  <dcterms:modified xsi:type="dcterms:W3CDTF">2016-10-26T10:51:39Z</dcterms:modified>
</cp:coreProperties>
</file>