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57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296" r:id="rId15"/>
    <p:sldId id="297" r:id="rId16"/>
    <p:sldId id="298" r:id="rId17"/>
    <p:sldId id="299" r:id="rId18"/>
    <p:sldId id="300" r:id="rId1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31E"/>
    <a:srgbClr val="CC0066"/>
    <a:srgbClr val="DA1C45"/>
    <a:srgbClr val="DE1826"/>
    <a:srgbClr val="CC1623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147CA-0D51-41E0-87C6-320580E0C965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70D17-1A97-43D6-B294-3552ABD10B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994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2B13E-9043-4B27-A010-0C73B5A321D5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5C0D8-9E4A-4960-8028-7FED5F3269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97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8A0FD3-D243-4562-AB80-B7C7C53EB98B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6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FB6FE3-B074-4DDB-92EC-01C4076D4E38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73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160117-8016-499D-942E-D9853D200312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1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95F377-CC84-4554-A03A-8370FF431666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1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AC20C7-226F-4345-A537-335DB9517466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8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92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46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028B3-07DC-439D-9C96-84F41ADC7A5B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80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FC8F9-0C95-45DE-A739-EE2B7BC3352C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21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41E9F-F598-4BA4-B8BA-01E70ACCA146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5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BA403-C762-4640-98CA-B773601C4253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30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D9EFF-C727-4372-B030-99F5D6D019B6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4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0791C-1639-48CB-B612-CF8DC6ABF1BF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47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95534-B600-4308-BD48-CBF31E5810D5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8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FDB66-A9B9-481C-8632-6969EF56CDEB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7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21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C43FF-7E7E-4668-AAB7-9FEB5445A70C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32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E5A5B-4701-4A19-809B-B688792A111F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26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6E120-79B8-4EEB-8CDD-F1A95C48BA4B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32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6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73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5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15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49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text styles</a:t>
            </a:r>
          </a:p>
          <a:p>
            <a:pPr lvl="1"/>
            <a:r>
              <a:rPr lang="en-GB" altLang="fr-FR" smtClean="0"/>
              <a:t>Second level</a:t>
            </a:r>
          </a:p>
          <a:p>
            <a:pPr lvl="2"/>
            <a:r>
              <a:rPr lang="en-GB" altLang="fr-FR" smtClean="0"/>
              <a:t>Third level</a:t>
            </a:r>
          </a:p>
          <a:p>
            <a:pPr lvl="3"/>
            <a:r>
              <a:rPr lang="en-GB" altLang="fr-FR" smtClean="0"/>
              <a:t>Fourth level</a:t>
            </a:r>
          </a:p>
          <a:p>
            <a:pPr lvl="4"/>
            <a:r>
              <a:rPr lang="en-GB" alt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67EDCF-ACB6-4019-AB87-EE268025834D}" type="slidenum">
              <a:rPr lang="en-GB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GB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1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5655" y="6356608"/>
            <a:ext cx="22197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000" b="1" dirty="0" smtClean="0">
                <a:solidFill>
                  <a:srgbClr val="FF9900"/>
                </a:solidFill>
              </a:rPr>
              <a:t>1</a:t>
            </a:r>
            <a:r>
              <a:rPr lang="fr-FR" sz="2000" b="1" baseline="30000" dirty="0" smtClean="0">
                <a:solidFill>
                  <a:srgbClr val="FF9900"/>
                </a:solidFill>
              </a:rPr>
              <a:t>er</a:t>
            </a:r>
            <a:r>
              <a:rPr lang="fr-FR" sz="2000" b="1" dirty="0" smtClean="0">
                <a:solidFill>
                  <a:srgbClr val="FF9900"/>
                </a:solidFill>
              </a:rPr>
              <a:t> novembre </a:t>
            </a:r>
            <a:r>
              <a:rPr lang="fr-FR" sz="2000" b="1" dirty="0">
                <a:solidFill>
                  <a:srgbClr val="FF9900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100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3909" y="1136822"/>
            <a:ext cx="8884227" cy="4456670"/>
          </a:xfrm>
        </p:spPr>
        <p:txBody>
          <a:bodyPr>
            <a:normAutofit/>
          </a:bodyPr>
          <a:lstStyle/>
          <a:p>
            <a:r>
              <a:rPr lang="fr-FR" sz="4000" b="1" u="sng" dirty="0" smtClean="0">
                <a:solidFill>
                  <a:srgbClr val="002060"/>
                </a:solidFill>
              </a:rPr>
              <a:t>QUELLES CONSEQUENCES?</a:t>
            </a:r>
          </a:p>
          <a:p>
            <a:pPr algn="just"/>
            <a:endParaRPr lang="fr-FR" b="1" u="sng" dirty="0" smtClean="0">
              <a:solidFill>
                <a:srgbClr val="4BA0E7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</a:rPr>
              <a:t>IMPACT ECONOMIQUE ET FINANCIER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fr-FR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</a:rPr>
              <a:t>IMPACT OPERATIONNEL</a:t>
            </a:r>
          </a:p>
          <a:p>
            <a:pPr algn="just"/>
            <a:endParaRPr lang="fr-FR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</a:rPr>
              <a:t>IMPACT RELATION CLIENTS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3200" b="1" dirty="0" smtClean="0">
              <a:solidFill>
                <a:srgbClr val="4BA0E7"/>
              </a:solidFill>
            </a:endParaRPr>
          </a:p>
          <a:p>
            <a:pPr algn="l"/>
            <a:endParaRPr lang="fr-FR" sz="32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3517" y="1136822"/>
            <a:ext cx="8925791" cy="4456670"/>
          </a:xfrm>
        </p:spPr>
        <p:txBody>
          <a:bodyPr>
            <a:normAutofit/>
          </a:bodyPr>
          <a:lstStyle/>
          <a:p>
            <a:r>
              <a:rPr lang="fr-FR" sz="4000" b="1" u="sng" dirty="0" smtClean="0">
                <a:solidFill>
                  <a:srgbClr val="002060"/>
                </a:solidFill>
              </a:rPr>
              <a:t>LA DEMANDE DES PROFESSIONNELS</a:t>
            </a:r>
          </a:p>
          <a:p>
            <a:endParaRPr lang="fr-FR" b="1" u="sng" dirty="0" smtClean="0">
              <a:solidFill>
                <a:srgbClr val="4BA0E7"/>
              </a:solidFill>
            </a:endParaRPr>
          </a:p>
          <a:p>
            <a:endParaRPr lang="fr-FR" b="1" u="sng" dirty="0" smtClean="0">
              <a:solidFill>
                <a:srgbClr val="4BA0E7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AU REGARD DES OBLIGATIONS LARGEMENT RENFORCEES</a:t>
            </a:r>
          </a:p>
          <a:p>
            <a:pPr algn="just"/>
            <a:endParaRPr lang="fr-FR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REVENIR A UN REGIME DE RESPONSABILITE IDENTIQUE AUX AUTRES ETATS MEMBRES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3200" b="1" dirty="0" smtClean="0">
              <a:solidFill>
                <a:srgbClr val="4BA0E7"/>
              </a:solidFill>
            </a:endParaRPr>
          </a:p>
          <a:p>
            <a:pPr algn="l"/>
            <a:endParaRPr lang="fr-FR" sz="32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5473" y="1136822"/>
            <a:ext cx="8873836" cy="4456670"/>
          </a:xfrm>
        </p:spPr>
        <p:txBody>
          <a:bodyPr>
            <a:normAutofit lnSpcReduction="10000"/>
          </a:bodyPr>
          <a:lstStyle/>
          <a:p>
            <a:r>
              <a:rPr lang="fr-FR" sz="3600" b="1" u="sng" dirty="0" smtClean="0">
                <a:solidFill>
                  <a:srgbClr val="002060"/>
                </a:solidFill>
              </a:rPr>
              <a:t>QUELLES CONSEQUENCES POUR LES AGENCES </a:t>
            </a:r>
          </a:p>
          <a:p>
            <a:r>
              <a:rPr lang="fr-FR" sz="3600" b="1" u="sng" dirty="0" smtClean="0">
                <a:solidFill>
                  <a:srgbClr val="002060"/>
                </a:solidFill>
              </a:rPr>
              <a:t>ET LES TOUR OPERATEURS </a:t>
            </a:r>
          </a:p>
          <a:p>
            <a:endParaRPr lang="fr-FR" b="1" u="sng" dirty="0" smtClean="0">
              <a:solidFill>
                <a:srgbClr val="4BA0E7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NOUVEAUX SUPPORTS DE VENTE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fr-FR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NOUVELLES CONDITIONS GENERALES DE VENTE</a:t>
            </a:r>
          </a:p>
          <a:p>
            <a:pPr algn="just"/>
            <a:endParaRPr lang="fr-FR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NOUVEAUX CONTRATS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3200" b="1" dirty="0" smtClean="0">
              <a:solidFill>
                <a:srgbClr val="4BA0E7"/>
              </a:solidFill>
            </a:endParaRPr>
          </a:p>
          <a:p>
            <a:pPr algn="l"/>
            <a:endParaRPr lang="fr-FR" sz="32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3" y="1700213"/>
            <a:ext cx="7704137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Autriche</a:t>
            </a: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Allemagne </a:t>
            </a: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Suède </a:t>
            </a: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Reste de l’UE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Travaux de transposition gelés dans certains pays: </a:t>
            </a: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GB: Brexit</a:t>
            </a: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Espagne: paralysie gouvernementale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Transposition de la Directive PTD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11188" y="1906588"/>
            <a:ext cx="7989887" cy="353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Un projet de loi a été discuté par les différents intervenants du secteur (</a:t>
            </a:r>
            <a:r>
              <a:rPr lang="fr-FR" altLang="fr-FR" sz="2800" dirty="0" err="1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AdV</a:t>
            </a:r>
            <a:r>
              <a:rPr lang="fr-FR" altLang="fr-FR" sz="28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, consommateurs, banques et assurances, …)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Transposition à minima: pas d’usage des options disponibles (responsabilité, droit de rétraction, …)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Ce projet ne réglemente pas l’insolvabilité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Autriche 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188" y="2008188"/>
            <a:ext cx="7704137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Premier projet de loi très peu satisfaisant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Agent de voyages = organisateur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Nouveau projet: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Helvetica" panose="020B0604020202020204" pitchFamily="34" charset="0"/>
              <a:buChar char="−"/>
            </a:pPr>
            <a:r>
              <a:rPr lang="fr-FR" altLang="fr-FR" sz="24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Modification de la définition de PVL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Helvetica" panose="020B0604020202020204" pitchFamily="34" charset="0"/>
              <a:buChar char="−"/>
            </a:pPr>
            <a:r>
              <a:rPr lang="fr-FR" altLang="fr-FR" sz="24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Agents de voyages pourront continuer à vendre des services séparés comme des PVL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Allemagne 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06450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Plusieurs réunions de la plateforme des acteurs du secteur (AdV, TO, consommateurs, …)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Projet de loi présenté le 31 août avec consultation publique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Transposition à minima (pas de droit de rétraction malgré les demandes des associations de consommateurs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Garantie financière dans un acte séparé</a:t>
            </a:r>
            <a:endParaRPr lang="fr-FR" altLang="fr-FR" sz="2400" smtClean="0">
              <a:solidFill>
                <a:srgbClr val="163D6A"/>
              </a:solidFill>
              <a:latin typeface="Helvetica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Suède  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68313" y="2047875"/>
            <a:ext cx="8064500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Problèmes majeurs: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Définitions « voyage à forfait » et « prestations de voyage liées »: articulation et applicabilité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Garantie financière: forme / système de reconnaissance mutuelle / organisateurs non-EU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Dans le reste de l’Europe 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136822"/>
            <a:ext cx="9144000" cy="3262184"/>
          </a:xfrm>
        </p:spPr>
        <p:txBody>
          <a:bodyPr>
            <a:noAutofit/>
          </a:bodyPr>
          <a:lstStyle/>
          <a:p>
            <a:r>
              <a:rPr lang="fr-FR" sz="4700" dirty="0" smtClean="0">
                <a:latin typeface="+mn-lt"/>
              </a:rPr>
              <a:t/>
            </a:r>
            <a:br>
              <a:rPr lang="fr-FR" sz="4700" dirty="0" smtClean="0">
                <a:latin typeface="+mn-lt"/>
              </a:rPr>
            </a:br>
            <a:r>
              <a:rPr lang="fr-FR" sz="5400" b="1" dirty="0" smtClean="0">
                <a:solidFill>
                  <a:srgbClr val="002060"/>
                </a:solidFill>
                <a:latin typeface="+mn-lt"/>
              </a:rPr>
              <a:t>TRANSPOSITION DE LA DIRECTIVE</a:t>
            </a:r>
            <a:br>
              <a:rPr lang="fr-FR" sz="5400" b="1" dirty="0" smtClean="0">
                <a:solidFill>
                  <a:srgbClr val="002060"/>
                </a:solidFill>
                <a:latin typeface="+mn-lt"/>
              </a:rPr>
            </a:br>
            <a:r>
              <a:rPr lang="fr-FR" sz="5400" b="1" dirty="0" smtClean="0">
                <a:solidFill>
                  <a:srgbClr val="002060"/>
                </a:solidFill>
                <a:latin typeface="+mn-lt"/>
              </a:rPr>
              <a:t>« VOYAGE A FORFAIT » </a:t>
            </a:r>
            <a:br>
              <a:rPr lang="fr-FR" sz="5400" b="1" dirty="0" smtClean="0">
                <a:solidFill>
                  <a:srgbClr val="002060"/>
                </a:solidFill>
                <a:latin typeface="+mn-lt"/>
              </a:rPr>
            </a:br>
            <a:r>
              <a:rPr lang="fr-FR" sz="5400" b="1" dirty="0" smtClean="0">
                <a:solidFill>
                  <a:srgbClr val="002060"/>
                </a:solidFill>
                <a:latin typeface="+mn-lt"/>
              </a:rPr>
              <a:t>EN FRANCE </a:t>
            </a:r>
            <a:endParaRPr lang="fr-FR" sz="5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57257"/>
            <a:ext cx="9144000" cy="1270055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</a:rPr>
              <a:t>Valérie BONED</a:t>
            </a:r>
          </a:p>
          <a:p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</a:rPr>
              <a:t>Secrétaire Générale Déléguée</a:t>
            </a:r>
            <a:endParaRPr lang="fr-F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2900" y="1136822"/>
            <a:ext cx="8645236" cy="4349578"/>
          </a:xfrm>
        </p:spPr>
        <p:txBody>
          <a:bodyPr>
            <a:normAutofit lnSpcReduction="10000"/>
          </a:bodyPr>
          <a:lstStyle/>
          <a:p>
            <a:r>
              <a:rPr lang="fr-FR" sz="6500" b="1" u="sng" dirty="0" smtClean="0">
                <a:solidFill>
                  <a:srgbClr val="002060"/>
                </a:solidFill>
              </a:rPr>
              <a:t>LE CALENDRIER</a:t>
            </a:r>
          </a:p>
          <a:p>
            <a:endParaRPr lang="fr-FR" sz="2600" b="1" u="sng" dirty="0" smtClean="0">
              <a:solidFill>
                <a:srgbClr val="4BA0E7"/>
              </a:solidFill>
            </a:endParaRPr>
          </a:p>
          <a:p>
            <a:endParaRPr lang="fr-FR" b="1" u="sng" dirty="0" smtClean="0">
              <a:solidFill>
                <a:srgbClr val="4BA0E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4300" b="1" dirty="0" smtClean="0">
                <a:solidFill>
                  <a:schemeClr val="accent5">
                    <a:lumMod val="75000"/>
                  </a:schemeClr>
                </a:solidFill>
              </a:rPr>
              <a:t>EN EUROPE</a:t>
            </a:r>
          </a:p>
          <a:p>
            <a:pPr marL="457200" indent="-457200">
              <a:buFont typeface="+mj-lt"/>
              <a:buAutoNum type="arabicPeriod"/>
            </a:pPr>
            <a:endParaRPr lang="fr-FR" sz="3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fr-FR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4300" b="1" dirty="0" smtClean="0">
                <a:solidFill>
                  <a:schemeClr val="accent5">
                    <a:lumMod val="75000"/>
                  </a:schemeClr>
                </a:solidFill>
              </a:rPr>
              <a:t>EN FRANCE</a:t>
            </a:r>
            <a:endParaRPr lang="fr-FR" sz="4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1304090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" y="1084867"/>
            <a:ext cx="8884227" cy="4806778"/>
          </a:xfrm>
        </p:spPr>
        <p:txBody>
          <a:bodyPr>
            <a:normAutofit fontScale="55000" lnSpcReduction="20000"/>
          </a:bodyPr>
          <a:lstStyle/>
          <a:p>
            <a:r>
              <a:rPr lang="fr-FR" sz="7300" b="1" u="sng" dirty="0" smtClean="0">
                <a:solidFill>
                  <a:srgbClr val="002060"/>
                </a:solidFill>
              </a:rPr>
              <a:t>POURQUOI UNE NOUVELLE </a:t>
            </a:r>
          </a:p>
          <a:p>
            <a:r>
              <a:rPr lang="fr-FR" sz="7300" b="1" u="sng" dirty="0" smtClean="0">
                <a:solidFill>
                  <a:srgbClr val="002060"/>
                </a:solidFill>
              </a:rPr>
              <a:t>DIRECTIVE ?</a:t>
            </a:r>
          </a:p>
          <a:p>
            <a:endParaRPr lang="fr-FR" b="1" u="sng" dirty="0" smtClean="0">
              <a:solidFill>
                <a:srgbClr val="4BA0E7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5100" b="1" u="sng" dirty="0" smtClean="0">
                <a:solidFill>
                  <a:schemeClr val="accent5">
                    <a:lumMod val="75000"/>
                  </a:schemeClr>
                </a:solidFill>
              </a:rPr>
              <a:t>APPREHENDER LA DIGITALISATION DU COMMERCE</a:t>
            </a:r>
          </a:p>
          <a:p>
            <a:pPr marL="457200" indent="-457200" algn="just">
              <a:buFont typeface="+mj-lt"/>
              <a:buAutoNum type="arabicPeriod"/>
            </a:pPr>
            <a:endParaRPr lang="fr-FR" sz="51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5100" b="1" u="sng" dirty="0" smtClean="0">
                <a:solidFill>
                  <a:schemeClr val="accent5">
                    <a:lumMod val="75000"/>
                  </a:schemeClr>
                </a:solidFill>
              </a:rPr>
              <a:t>MIEUX PROTEGER LE CONSOMMATEUR DE FORFAIT </a:t>
            </a:r>
          </a:p>
          <a:p>
            <a:pPr algn="just"/>
            <a:r>
              <a:rPr lang="fr-FR" sz="51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5100" b="1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fr-FR" sz="5100" b="1" u="sng" dirty="0" smtClean="0">
                <a:solidFill>
                  <a:schemeClr val="accent5">
                    <a:lumMod val="75000"/>
                  </a:schemeClr>
                </a:solidFill>
              </a:rPr>
              <a:t>DE MANIERE UNIFORME </a:t>
            </a:r>
            <a:r>
              <a:rPr lang="fr-FR" sz="51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just"/>
            <a:endParaRPr lang="fr-FR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</a:rPr>
              <a:t>ELARGIR LA DEFINITION DU FORFAIT </a:t>
            </a:r>
          </a:p>
          <a:p>
            <a:pPr algn="just"/>
            <a:endParaRPr lang="fr-FR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</a:rPr>
              <a:t>CRÉER UNE NOUVELLE NOTION : LES PRESTATIONS DE VOYAGES LIEES</a:t>
            </a:r>
          </a:p>
          <a:p>
            <a:pPr algn="l"/>
            <a:endParaRPr lang="fr-FR" sz="32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981" y="948422"/>
            <a:ext cx="8447809" cy="5244559"/>
          </a:xfrm>
        </p:spPr>
        <p:txBody>
          <a:bodyPr>
            <a:normAutofit fontScale="25000" lnSpcReduction="20000"/>
          </a:bodyPr>
          <a:lstStyle/>
          <a:p>
            <a:r>
              <a:rPr lang="fr-FR" sz="16000" b="1" u="sng" dirty="0" smtClean="0">
                <a:solidFill>
                  <a:srgbClr val="002060"/>
                </a:solidFill>
              </a:rPr>
              <a:t>LE PROCESSUS DE TRANSPOSITION (1/2) </a:t>
            </a:r>
          </a:p>
          <a:p>
            <a:endParaRPr lang="fr-FR" b="1" u="sng" dirty="0" smtClean="0">
              <a:solidFill>
                <a:srgbClr val="4BA0E7"/>
              </a:solidFill>
            </a:endParaRPr>
          </a:p>
          <a:p>
            <a:pPr algn="just"/>
            <a:endParaRPr lang="fr-FR" b="1" u="sng" dirty="0" smtClean="0">
              <a:solidFill>
                <a:srgbClr val="4BA0E7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1200" b="1" u="sng" dirty="0" smtClean="0">
                <a:solidFill>
                  <a:schemeClr val="accent5">
                    <a:lumMod val="75000"/>
                  </a:schemeClr>
                </a:solidFill>
              </a:rPr>
              <a:t>UNE DIRECTIVE D’HARMONISATION MAXIMALE</a:t>
            </a:r>
          </a:p>
          <a:p>
            <a:pPr algn="just"/>
            <a:endParaRPr lang="fr-FR" sz="1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1200" b="1" u="sng" dirty="0" smtClean="0">
                <a:solidFill>
                  <a:schemeClr val="accent5">
                    <a:lumMod val="75000"/>
                  </a:schemeClr>
                </a:solidFill>
              </a:rPr>
              <a:t>OBJECTIF</a:t>
            </a: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 : REVISER LE CODE DU TOURISME</a:t>
            </a:r>
          </a:p>
          <a:p>
            <a:pPr algn="just"/>
            <a:endParaRPr lang="fr-FR" sz="1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1200" b="1" u="sng" dirty="0" smtClean="0">
                <a:solidFill>
                  <a:schemeClr val="accent5">
                    <a:lumMod val="75000"/>
                  </a:schemeClr>
                </a:solidFill>
              </a:rPr>
              <a:t>MOYEN</a:t>
            </a: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 : PAR ORDONNANCE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fr-FR" sz="1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1200" b="1" u="sng" dirty="0" smtClean="0">
                <a:solidFill>
                  <a:schemeClr val="accent5">
                    <a:lumMod val="75000"/>
                  </a:schemeClr>
                </a:solidFill>
              </a:rPr>
              <a:t>PERIMETRE</a:t>
            </a: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 : </a:t>
            </a:r>
          </a:p>
          <a:p>
            <a:pPr algn="just"/>
            <a:r>
              <a:rPr lang="fr-FR" sz="5000" b="1" dirty="0" smtClean="0">
                <a:solidFill>
                  <a:schemeClr val="accent5">
                    <a:lumMod val="75000"/>
                  </a:schemeClr>
                </a:solidFill>
              </a:rPr>
              <a:t>           </a:t>
            </a:r>
            <a:r>
              <a:rPr lang="fr-FR" sz="5600" b="1" dirty="0" smtClean="0">
                <a:solidFill>
                  <a:schemeClr val="accent5">
                    <a:lumMod val="75000"/>
                  </a:schemeClr>
                </a:solidFill>
              </a:rPr>
              <a:t>-  </a:t>
            </a:r>
            <a:r>
              <a:rPr lang="fr-FR" sz="8000" b="1" dirty="0" smtClean="0">
                <a:solidFill>
                  <a:schemeClr val="accent5">
                    <a:lumMod val="75000"/>
                  </a:schemeClr>
                </a:solidFill>
              </a:rPr>
              <a:t>LES FORFAITS</a:t>
            </a:r>
          </a:p>
          <a:p>
            <a:pPr algn="just"/>
            <a:r>
              <a:rPr lang="fr-FR" sz="8000" b="1" dirty="0" smtClean="0">
                <a:solidFill>
                  <a:schemeClr val="accent5">
                    <a:lumMod val="75000"/>
                  </a:schemeClr>
                </a:solidFill>
              </a:rPr>
              <a:t>        - MODERNISATION ET SIMPLIFICATION DU CODE DU TOURISME</a:t>
            </a:r>
          </a:p>
          <a:p>
            <a:pPr algn="l"/>
            <a:endParaRPr lang="fr-FR" sz="72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9773" y="1136821"/>
            <a:ext cx="8790709" cy="4796387"/>
          </a:xfrm>
        </p:spPr>
        <p:txBody>
          <a:bodyPr>
            <a:normAutofit fontScale="92500" lnSpcReduction="20000"/>
          </a:bodyPr>
          <a:lstStyle/>
          <a:p>
            <a:r>
              <a:rPr lang="fr-FR" sz="4400" b="1" u="sng" dirty="0" smtClean="0">
                <a:solidFill>
                  <a:srgbClr val="002060"/>
                </a:solidFill>
              </a:rPr>
              <a:t>L</a:t>
            </a:r>
            <a:r>
              <a:rPr lang="fr-FR" sz="4000" b="1" u="sng" dirty="0" smtClean="0">
                <a:solidFill>
                  <a:srgbClr val="002060"/>
                </a:solidFill>
              </a:rPr>
              <a:t>E</a:t>
            </a:r>
            <a:r>
              <a:rPr lang="fr-FR" sz="4400" b="1" u="sng" dirty="0" smtClean="0">
                <a:solidFill>
                  <a:srgbClr val="002060"/>
                </a:solidFill>
              </a:rPr>
              <a:t> PROCESSUS DE TRANSPOSITION </a:t>
            </a:r>
          </a:p>
          <a:p>
            <a:r>
              <a:rPr lang="fr-FR" sz="4400" b="1" u="sng" dirty="0" smtClean="0">
                <a:solidFill>
                  <a:srgbClr val="002060"/>
                </a:solidFill>
              </a:rPr>
              <a:t>( </a:t>
            </a:r>
            <a:r>
              <a:rPr lang="fr-FR" sz="4400" b="1" u="sng" dirty="0">
                <a:solidFill>
                  <a:srgbClr val="002060"/>
                </a:solidFill>
              </a:rPr>
              <a:t>2</a:t>
            </a:r>
            <a:r>
              <a:rPr lang="fr-FR" sz="4400" b="1" u="sng" dirty="0" smtClean="0">
                <a:solidFill>
                  <a:srgbClr val="002060"/>
                </a:solidFill>
              </a:rPr>
              <a:t>/2) </a:t>
            </a:r>
          </a:p>
          <a:p>
            <a:endParaRPr lang="fr-FR" sz="4000" b="1" u="sng" dirty="0" smtClean="0">
              <a:solidFill>
                <a:srgbClr val="4BA0E7"/>
              </a:solidFill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3500" b="1" u="sng" dirty="0" smtClean="0">
                <a:solidFill>
                  <a:schemeClr val="accent5">
                    <a:lumMod val="75000"/>
                  </a:schemeClr>
                </a:solidFill>
              </a:rPr>
              <a:t>TRAVAIL DE CONCERTATION</a:t>
            </a:r>
            <a:r>
              <a:rPr lang="fr-FR" sz="3500" b="1" dirty="0" smtClean="0">
                <a:solidFill>
                  <a:schemeClr val="accent5">
                    <a:lumMod val="75000"/>
                  </a:schemeClr>
                </a:solidFill>
              </a:rPr>
              <a:t> 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35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3500" b="1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</a:rPr>
              <a:t>DGE /  MINISTERE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FR" sz="35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3500" b="1" u="sng" dirty="0" smtClean="0">
                <a:solidFill>
                  <a:schemeClr val="accent5">
                    <a:lumMod val="75000"/>
                  </a:schemeClr>
                </a:solidFill>
              </a:rPr>
              <a:t>POSITION COMMUNE</a:t>
            </a:r>
            <a:r>
              <a:rPr lang="fr-FR" sz="3500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</a:rPr>
              <a:t>        ENTREPRISES DU VOYAGE/ SETO/ APST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35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3500" b="1" u="sng" dirty="0" smtClean="0">
                <a:solidFill>
                  <a:schemeClr val="accent5">
                    <a:lumMod val="75000"/>
                  </a:schemeClr>
                </a:solidFill>
              </a:rPr>
              <a:t>TRAVAIL EN COURS</a:t>
            </a:r>
            <a:r>
              <a:rPr lang="fr-FR" sz="3500" b="1" dirty="0" smtClean="0">
                <a:solidFill>
                  <a:schemeClr val="accent5">
                    <a:lumMod val="75000"/>
                  </a:schemeClr>
                </a:solidFill>
              </a:rPr>
              <a:t> 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</a:rPr>
              <a:t>        PROJET DE TEXTE NON CONSOLIDE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3200" b="1" dirty="0" smtClean="0">
              <a:solidFill>
                <a:srgbClr val="4BA0E7"/>
              </a:solidFill>
            </a:endParaRPr>
          </a:p>
          <a:p>
            <a:pPr algn="l"/>
            <a:endParaRPr lang="fr-FR" sz="32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690" y="804312"/>
            <a:ext cx="8832273" cy="5534143"/>
          </a:xfrm>
        </p:spPr>
        <p:txBody>
          <a:bodyPr>
            <a:noAutofit/>
          </a:bodyPr>
          <a:lstStyle/>
          <a:p>
            <a:r>
              <a:rPr lang="fr-FR" sz="4000" b="1" u="sng" dirty="0" smtClean="0">
                <a:solidFill>
                  <a:srgbClr val="002060"/>
                </a:solidFill>
              </a:rPr>
              <a:t>LES PRINCIPALES NOUVEAUTES (1/2)</a:t>
            </a:r>
          </a:p>
          <a:p>
            <a:endParaRPr lang="fr-FR" sz="2000" b="1" u="sng" dirty="0" smtClean="0">
              <a:solidFill>
                <a:srgbClr val="4BA0E7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LA SORTIE DU VOYAGE D’AFFAIRES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LA DEFINITION PLUS LARGE DU FORFAIT</a:t>
            </a:r>
          </a:p>
          <a:p>
            <a:pPr algn="just"/>
            <a:endParaRPr lang="fr-F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LA NOTION DE PRESTATIONS DE VOYAGE LIEES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LA POSSIBILITE D’INSTAURER UN DROIT DE RETRACTATION (pour les ventes hors établissement)</a:t>
            </a:r>
          </a:p>
          <a:p>
            <a:pPr algn="l"/>
            <a:endParaRPr lang="fr-F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L’ORGANISATEUR EN PREMIERE LIGNE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2800" b="1" dirty="0" smtClean="0">
              <a:solidFill>
                <a:srgbClr val="4BA0E7"/>
              </a:solidFill>
            </a:endParaRPr>
          </a:p>
          <a:p>
            <a:pPr algn="l"/>
            <a:endParaRPr lang="fr-FR" sz="28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4073" y="1136822"/>
            <a:ext cx="8634845" cy="5014596"/>
          </a:xfrm>
        </p:spPr>
        <p:txBody>
          <a:bodyPr>
            <a:normAutofit fontScale="85000" lnSpcReduction="10000"/>
          </a:bodyPr>
          <a:lstStyle/>
          <a:p>
            <a:r>
              <a:rPr lang="fr-FR" sz="4000" b="1" u="sng" dirty="0" smtClean="0">
                <a:solidFill>
                  <a:srgbClr val="002060"/>
                </a:solidFill>
              </a:rPr>
              <a:t>LES PRINCIPALES NOUVEAUTES (2/2)</a:t>
            </a:r>
          </a:p>
          <a:p>
            <a:endParaRPr lang="fr-FR" b="1" u="sng" dirty="0" smtClean="0">
              <a:solidFill>
                <a:srgbClr val="4BA0E7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</a:rPr>
              <a:t>UNE PLUS GRANDE PROTECTION DU CONSOMMATEUR</a:t>
            </a:r>
          </a:p>
          <a:p>
            <a:pPr algn="l"/>
            <a:endParaRPr lang="fr-FR" sz="3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</a:rPr>
              <a:t>LES INFORMATIONS PRECONTRACTUELLES ET CONTRACTUELLES RENFORCEES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3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</a:rPr>
              <a:t>UNE RESILIATION DU CONTRAT PLUS FACILE POUR LE CLIENT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3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</a:rPr>
              <a:t>UNE PRISE EN CHARGE DE LA PART DE L’ORGANISATEUR RENFORCEE</a:t>
            </a:r>
            <a:endParaRPr lang="fr-FR" sz="2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3200" b="1" dirty="0" smtClean="0">
              <a:solidFill>
                <a:srgbClr val="4BA0E7"/>
              </a:solidFill>
            </a:endParaRPr>
          </a:p>
          <a:p>
            <a:pPr algn="l"/>
            <a:endParaRPr lang="fr-FR" sz="32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2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4038" y="1136822"/>
            <a:ext cx="7772400" cy="12439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sz="5600" b="1" dirty="0">
              <a:solidFill>
                <a:srgbClr val="2F78D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3517" y="1136822"/>
            <a:ext cx="8946573" cy="4993814"/>
          </a:xfrm>
        </p:spPr>
        <p:txBody>
          <a:bodyPr>
            <a:normAutofit lnSpcReduction="10000"/>
          </a:bodyPr>
          <a:lstStyle/>
          <a:p>
            <a:r>
              <a:rPr lang="fr-FR" sz="4000" b="1" u="sng" dirty="0" smtClean="0">
                <a:solidFill>
                  <a:srgbClr val="002060"/>
                </a:solidFill>
              </a:rPr>
              <a:t>NOUVELLES REGLES RELATIVES A LA PROTECTION CONTRE L’INSOLVABILITE</a:t>
            </a:r>
          </a:p>
          <a:p>
            <a:endParaRPr lang="fr-FR" sz="2800" b="1" u="sng" dirty="0" smtClean="0">
              <a:solidFill>
                <a:srgbClr val="4BA0E7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EFFECTIVITE DE LA GARANTIE FINANCIERE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fr-FR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LA TOTALITE DES FONDS DEPOSES DOIVENT ETRE GARANTIE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fr-FR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RECONNAISSANCE MUTUELLE DES SYSTEMES NATIONAUX DE GARANTIE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3200" b="1" dirty="0" smtClean="0">
              <a:solidFill>
                <a:srgbClr val="4BA0E7"/>
              </a:solidFill>
            </a:endParaRPr>
          </a:p>
          <a:p>
            <a:pPr algn="l"/>
            <a:endParaRPr lang="fr-FR" sz="3200" b="1" dirty="0">
              <a:solidFill>
                <a:srgbClr val="4BA0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456</Words>
  <Application>Microsoft Office PowerPoint</Application>
  <PresentationFormat>Affichage à l'écran (4:3)</PresentationFormat>
  <Paragraphs>135</Paragraphs>
  <Slides>17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Thème Office</vt:lpstr>
      <vt:lpstr>Default Design</vt:lpstr>
      <vt:lpstr>Présentation PowerPoint</vt:lpstr>
      <vt:lpstr> TRANSPOSITION DE LA DIRECTIVE « VOYAGE A FORFAIT »  EN FRANCE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BUQUET</dc:creator>
  <cp:lastModifiedBy>Corinne Palomino</cp:lastModifiedBy>
  <cp:revision>68</cp:revision>
  <dcterms:created xsi:type="dcterms:W3CDTF">2016-09-06T15:31:21Z</dcterms:created>
  <dcterms:modified xsi:type="dcterms:W3CDTF">2016-11-18T11:54:14Z</dcterms:modified>
</cp:coreProperties>
</file>