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31E"/>
    <a:srgbClr val="CC0066"/>
    <a:srgbClr val="DA1C45"/>
    <a:srgbClr val="DE1826"/>
    <a:srgbClr val="CC1623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47CA-0D51-41E0-87C6-320580E0C96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70D17-1A97-43D6-B294-3552ABD10B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99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B13E-9043-4B27-A010-0C73B5A321D5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C0D8-9E4A-4960-8028-7FED5F326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97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33C3E5-43F4-4316-BAB5-13651D041F8C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2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47CC1-0048-4D89-BDE7-F336D7C57651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308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90C4DD-143E-4487-AC2D-21BD40D0D818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15825" y="10235123"/>
            <a:ext cx="2920483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6040F0D-BE65-4E9C-BD40-4F1708185E7F}" type="slidenum">
              <a:rPr lang="en-GB" altLang="fr-FR" smtClean="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16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8CFB96-D493-469C-809F-009CEB465879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D88CEE-3ED9-41D1-A209-AEBE906E334E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2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A1704A-F6DA-47DF-9578-F01C3FC14A6C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9E4386-E191-4DCA-896E-19DCD54BBBB8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32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BB3BB5-94D6-4308-B783-33EEAA658080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2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EF030C-6AD0-47A0-84CD-6A971B193A12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86DDA4-5D9D-4097-9F04-1F8B59393DB6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96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45196F-0CD1-4C0A-8A15-9A85479A089D}" type="slidenum">
              <a:rPr lang="en-GB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4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2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6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4AFD-E9C7-42B5-BF32-5395AAFF80D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1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7ED74-7190-4C96-AA85-50D5966D6902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8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5B470-440C-4886-A256-907C24EEB382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70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51A54-BB4C-4062-B6CB-D190B9CDF9C0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5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B7DAB-EFAC-4260-92FC-AA3E723FAAF0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5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2A8DA-2D82-4943-84E8-A3BB3559EFF7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3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6D799-A06F-4853-8A1C-E436579E2551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99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A7ACD-4919-4930-B3EF-506181C8FBCF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2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EC76E-F149-493D-919C-012F2D066E90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71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ECD10-206D-4A1B-9E23-876A2E8A9CEE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18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7CC23-C101-4F6E-8D31-1A67BF0B57EB}" type="slidenum">
              <a:rPr lang="en-GB" altLang="fr-FR">
                <a:solidFill>
                  <a:srgbClr val="000000"/>
                </a:solidFill>
              </a:rPr>
              <a:pPr/>
              <a:t>‹N°›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1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2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538276-14D5-433D-8AFE-215430BE11CE}" type="slidenum">
              <a:rPr lang="en-GB" altLang="fr-F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4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5655" y="6356608"/>
            <a:ext cx="2219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000" b="1" dirty="0" smtClean="0">
                <a:solidFill>
                  <a:srgbClr val="FF9900"/>
                </a:solidFill>
              </a:rPr>
              <a:t>1</a:t>
            </a:r>
            <a:r>
              <a:rPr lang="fr-FR" sz="2000" b="1" baseline="30000" dirty="0" smtClean="0">
                <a:solidFill>
                  <a:srgbClr val="FF9900"/>
                </a:solidFill>
              </a:rPr>
              <a:t>er</a:t>
            </a:r>
            <a:r>
              <a:rPr lang="fr-FR" sz="2000" b="1" dirty="0" smtClean="0">
                <a:solidFill>
                  <a:srgbClr val="FF9900"/>
                </a:solidFill>
              </a:rPr>
              <a:t> novembre </a:t>
            </a:r>
            <a:r>
              <a:rPr lang="fr-FR" sz="2000" b="1" dirty="0">
                <a:solidFill>
                  <a:srgbClr val="FF990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100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2354263"/>
            <a:ext cx="7704137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Pilotes en 2017 dans une série de marchés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Pas d’application de RHC avant 2018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L’implémentation en plusieurs phases (groupes de marchés) à partir de 2018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Implémentation de la Résolution 8xx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3" y="2354263"/>
            <a:ext cx="770413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Easy Pay / préfinancement ? </a:t>
            </a:r>
            <a:endParaRPr lang="fr-FR" altLang="fr-FR" sz="2800" i="1" smtClean="0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Accréditation pays multiples?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Assurance insolvabilité ?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Quel intérêt pour les agences? 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113" y="2205038"/>
            <a:ext cx="770413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Une nouvelle gouvernance du programme agences / IATA</a:t>
            </a:r>
            <a:endParaRPr lang="fr-FR" altLang="fr-FR" sz="2800" i="1" smtClean="0">
              <a:solidFill>
                <a:srgbClr val="163D6A"/>
              </a:solidFill>
              <a:latin typeface="Helvetica" panose="020B0604020202020204" pitchFamily="34" charset="0"/>
              <a:sym typeface="Wingdings" panose="05000000000000000000" pitchFamily="2" charset="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Couverture du risque d’insolvabilité des transporteurs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Ouverture des BSP aux nouveaux moyens de payement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Ce que NEW GEN ISS ne prévoit pas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fr-FR" altLang="fr-FR" smtClean="0"/>
          </a:p>
        </p:txBody>
      </p:sp>
      <p:pic>
        <p:nvPicPr>
          <p:cNvPr id="12292" name="Picture 4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68313" y="2997200"/>
            <a:ext cx="81041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3600" b="1" smtClean="0">
                <a:solidFill>
                  <a:srgbClr val="163D6A"/>
                </a:solidFill>
                <a:latin typeface="Helvetica" panose="020B0604020202020204" pitchFamily="34" charset="0"/>
              </a:rPr>
              <a:t>Merci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3600" b="1" smtClean="0">
              <a:solidFill>
                <a:srgbClr val="163D6A"/>
              </a:solidFill>
              <a:latin typeface="Helvetica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000" b="1" smtClean="0">
                <a:solidFill>
                  <a:srgbClr val="163D6A"/>
                </a:solidFill>
                <a:latin typeface="Helvetica" panose="020B0604020202020204" pitchFamily="34" charset="0"/>
              </a:rPr>
              <a:t>www.ectaa.eu</a:t>
            </a:r>
            <a:r>
              <a:rPr lang="en-GB" altLang="fr-FR" sz="3600" b="1" smtClean="0">
                <a:solidFill>
                  <a:srgbClr val="000000"/>
                </a:solidFill>
              </a:rPr>
              <a:t> </a:t>
            </a:r>
            <a:endParaRPr lang="en-GB" altLang="fr-FR" sz="3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8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976745"/>
            <a:ext cx="9144000" cy="1018310"/>
          </a:xfrm>
        </p:spPr>
        <p:txBody>
          <a:bodyPr>
            <a:noAutofit/>
          </a:bodyPr>
          <a:lstStyle/>
          <a:p>
            <a:r>
              <a:rPr lang="fr-FR" sz="6600" b="1" dirty="0" smtClean="0">
                <a:solidFill>
                  <a:srgbClr val="B313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IATA : enjeux et dangers</a:t>
            </a:r>
            <a:endParaRPr lang="fr-FR" sz="6600" b="1" dirty="0">
              <a:solidFill>
                <a:srgbClr val="B313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127" y="2535381"/>
            <a:ext cx="8977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Michel DE BLUST</a:t>
            </a:r>
          </a:p>
          <a:p>
            <a:pPr algn="ctr"/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ECTAA</a:t>
            </a:r>
          </a:p>
          <a:p>
            <a:pPr algn="ctr"/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Jean-Pierre MAS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LES ENTREPRISES DU VOYAGE</a:t>
            </a:r>
          </a:p>
          <a:p>
            <a:endParaRPr lang="fr-FR" sz="24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64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44675"/>
            <a:ext cx="8351837" cy="2879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006699"/>
                </a:solidFill>
                <a:latin typeface="Helvetica" panose="020B0604020202020204" pitchFamily="34" charset="0"/>
              </a:rPr>
              <a:t>Le Projet « NEW GEN ISS »</a:t>
            </a:r>
            <a:endParaRPr lang="en-GB" altLang="fr-FR" sz="3600" smtClean="0">
              <a:solidFill>
                <a:srgbClr val="006699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59338" y="4652963"/>
            <a:ext cx="3529012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it-IT" altLang="fr-FR" sz="2000" b="1" smtClean="0">
                <a:solidFill>
                  <a:srgbClr val="163D6A"/>
                </a:solidFill>
                <a:latin typeface="Helvetica" panose="020B0604020202020204" pitchFamily="34" charset="0"/>
              </a:rPr>
              <a:t>Michel de Blust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fr-FR" altLang="fr-FR" sz="2000" b="1" smtClean="0">
                <a:solidFill>
                  <a:srgbClr val="163D6A"/>
                </a:solidFill>
                <a:latin typeface="Helvetica" panose="020B0604020202020204" pitchFamily="34" charset="0"/>
              </a:rPr>
              <a:t>Secrétaire Général 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it-IT" altLang="fr-FR" sz="2000" b="1" smtClean="0">
                <a:solidFill>
                  <a:srgbClr val="163D6A"/>
                </a:solidFill>
                <a:latin typeface="Helvetica" panose="020B0604020202020204" pitchFamily="34" charset="0"/>
              </a:rPr>
              <a:t>ECTAA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it-IT" altLang="fr-FR" sz="1600" b="1" smtClean="0">
                <a:solidFill>
                  <a:srgbClr val="163D6A"/>
                </a:solidFill>
                <a:latin typeface="Helvetica" panose="020B0604020202020204" pitchFamily="34" charset="0"/>
              </a:rPr>
              <a:t>www.ectaa.eu</a:t>
            </a:r>
          </a:p>
          <a:p>
            <a:pPr algn="ctr" eaLnBrk="1" fontAlgn="base" hangingPunct="1">
              <a:spcAft>
                <a:spcPct val="0"/>
              </a:spcAft>
              <a:buFontTx/>
              <a:buNone/>
            </a:pPr>
            <a:r>
              <a:rPr lang="it-IT" altLang="fr-FR" sz="1600" b="1" smtClean="0">
                <a:solidFill>
                  <a:srgbClr val="163D6A"/>
                </a:solidFill>
                <a:latin typeface="Helvetica" panose="020B0604020202020204" pitchFamily="34" charset="0"/>
              </a:rPr>
              <a:t>            @ECTAAEurope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850" y="571500"/>
            <a:ext cx="70564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  </a:t>
            </a:r>
            <a:r>
              <a:rPr lang="en-GB" altLang="fr-FR" sz="4400" b="1" smtClean="0">
                <a:solidFill>
                  <a:srgbClr val="FFFFFF"/>
                </a:solidFill>
                <a:latin typeface="Helvetica" panose="020B0604020202020204" pitchFamily="34" charset="0"/>
              </a:rPr>
              <a:t>IATA </a:t>
            </a:r>
            <a:endParaRPr lang="en-GB" altLang="fr-FR" sz="4400" b="1" smtClean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0388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2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675687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fr-FR" b="1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4 Initiatives destinées à moderniser </a:t>
            </a:r>
          </a:p>
          <a:p>
            <a:pPr eaLnBrk="1" fontAlgn="base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b="1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le programme agences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Les types d’accréditation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Les fonctionnalités Easy Pay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La limite de crédit – RHC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L’assurance globale contre le risque d’insolvabilité </a:t>
            </a:r>
          </a:p>
        </p:txBody>
      </p:sp>
    </p:spTree>
    <p:extLst>
      <p:ext uri="{BB962C8B-B14F-4D97-AF65-F5344CB8AC3E}">
        <p14:creationId xmlns:p14="http://schemas.microsoft.com/office/powerpoint/2010/main" val="21969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55650" y="2349500"/>
            <a:ext cx="76327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ts val="1200"/>
              </a:spcAft>
              <a:buFontTx/>
              <a:buNone/>
            </a:pPr>
            <a:r>
              <a:rPr lang="fr-FR" altLang="fr-FR" b="1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3 Types d’accréditation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Accréditation « Easy Pay »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L’accréditation « Standard »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L’accréditation « Pays Multiples » </a:t>
            </a:r>
          </a:p>
        </p:txBody>
      </p:sp>
    </p:spTree>
    <p:extLst>
      <p:ext uri="{BB962C8B-B14F-4D97-AF65-F5344CB8AC3E}">
        <p14:creationId xmlns:p14="http://schemas.microsoft.com/office/powerpoint/2010/main" val="2074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188" y="2160588"/>
            <a:ext cx="76327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ts val="1200"/>
              </a:spcAft>
              <a:buFontTx/>
              <a:buNone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Option: 	- Pré-payement des ventes futures</a:t>
            </a:r>
            <a:b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	  Dépôt bancaire ou autre </a:t>
            </a:r>
            <a:b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 		   accréditation « Easy Pay »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Obligation: 	- Pré-payement obligatoire </a:t>
            </a:r>
            <a:b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	  Au-delà de la limite de crédit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784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2. Les </a:t>
            </a:r>
            <a:r>
              <a:rPr lang="fr-FR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fonctionnalités</a:t>
            </a: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 “Easy Pay”  </a:t>
            </a:r>
          </a:p>
        </p:txBody>
      </p:sp>
    </p:spTree>
    <p:extLst>
      <p:ext uri="{BB962C8B-B14F-4D97-AF65-F5344CB8AC3E}">
        <p14:creationId xmlns:p14="http://schemas.microsoft.com/office/powerpoint/2010/main" val="4712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00113" y="2479675"/>
            <a:ext cx="770413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Objectif: lutter contre la fraude (en 2015, 0,003% des ventes BSP)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Application d’une formule basée sur les ventes de l’année antérieure (+ marge)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Plus de 23% des agences affectées en Europe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3. Remittance Holding Capacity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    </a:t>
            </a:r>
            <a:r>
              <a:rPr lang="fr-FR" altLang="fr-FR" b="1" smtClean="0">
                <a:solidFill>
                  <a:srgbClr val="006699"/>
                </a:solidFill>
                <a:latin typeface="Helvetica" panose="020B0604020202020204" pitchFamily="34" charset="0"/>
              </a:rPr>
              <a:t>Limite de Crédit   </a:t>
            </a:r>
          </a:p>
        </p:txBody>
      </p:sp>
    </p:spTree>
    <p:extLst>
      <p:ext uri="{BB962C8B-B14F-4D97-AF65-F5344CB8AC3E}">
        <p14:creationId xmlns:p14="http://schemas.microsoft.com/office/powerpoint/2010/main" val="13121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00113" y="2344738"/>
            <a:ext cx="7704137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Offre facultative d’assurance contre le risque d’insolvabilité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Remplacer facultativement la garantie bancaire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8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Prix ? Conditions ?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4. </a:t>
            </a:r>
            <a:r>
              <a:rPr lang="fr-FR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Assurance globale contre le risque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FontTx/>
              <a:buNone/>
            </a:pPr>
            <a:r>
              <a:rPr lang="en-GB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    </a:t>
            </a:r>
            <a:r>
              <a:rPr lang="fr-FR" altLang="fr-FR" b="1" smtClean="0">
                <a:solidFill>
                  <a:srgbClr val="006699"/>
                </a:solidFill>
                <a:latin typeface="Helvetica" panose="020B0604020202020204" pitchFamily="34" charset="0"/>
              </a:rPr>
              <a:t>d’insolvabilité</a:t>
            </a:r>
          </a:p>
        </p:txBody>
      </p:sp>
    </p:spTree>
    <p:extLst>
      <p:ext uri="{BB962C8B-B14F-4D97-AF65-F5344CB8AC3E}">
        <p14:creationId xmlns:p14="http://schemas.microsoft.com/office/powerpoint/2010/main" val="34758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ctaa_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00113" y="1773238"/>
            <a:ext cx="7704137" cy="38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Adoptée à la PAConf/39 en septembre 2016, sauf RHC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Entrera en vigueur 01/2018, sauf: </a:t>
            </a:r>
            <a:b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* Easy Pay (01/2017)	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RHC en cours de négociation au sein du PAPGJC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	* Adoption SEP 2017, entrée en vigueur </a:t>
            </a:r>
            <a:b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600" smtClean="0">
                <a:solidFill>
                  <a:srgbClr val="163D6A"/>
                </a:solidFill>
                <a:latin typeface="Helvetica" panose="020B0604020202020204" pitchFamily="34" charset="0"/>
                <a:sym typeface="Wingdings" panose="05000000000000000000" pitchFamily="2" charset="2"/>
              </a:rPr>
              <a:t>       JAN 2018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BE" altLang="fr-FR" b="1" smtClean="0">
                <a:solidFill>
                  <a:srgbClr val="FFFFFF"/>
                </a:solidFill>
                <a:latin typeface="Helvetica" panose="020B0604020202020204" pitchFamily="34" charset="0"/>
              </a:rPr>
              <a:t>Nouvelle Résolution 8xx</a:t>
            </a:r>
            <a:endParaRPr lang="fr-FR" altLang="fr-FR" b="1" smtClean="0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261</Words>
  <Application>Microsoft Office PowerPoint</Application>
  <PresentationFormat>Affichage à l'écran (4:3)</PresentationFormat>
  <Paragraphs>70</Paragraphs>
  <Slides>13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2_Default Design</vt:lpstr>
      <vt:lpstr>Présentation PowerPoint</vt:lpstr>
      <vt:lpstr>IATA : enjeux et dangers</vt:lpstr>
      <vt:lpstr>Le Projet « NEW GEN ISS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BUQUET</dc:creator>
  <cp:lastModifiedBy>Corinne Palomino</cp:lastModifiedBy>
  <cp:revision>67</cp:revision>
  <dcterms:created xsi:type="dcterms:W3CDTF">2016-09-06T15:31:21Z</dcterms:created>
  <dcterms:modified xsi:type="dcterms:W3CDTF">2016-11-18T09:51:28Z</dcterms:modified>
</cp:coreProperties>
</file>