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</p:sldMasterIdLst>
  <p:notesMasterIdLst>
    <p:notesMasterId r:id="rId15"/>
  </p:notesMasterIdLst>
  <p:handoutMasterIdLst>
    <p:handoutMasterId r:id="rId16"/>
  </p:handoutMasterIdLst>
  <p:sldIdLst>
    <p:sldId id="257" r:id="rId4"/>
    <p:sldId id="358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301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31E"/>
    <a:srgbClr val="CC0066"/>
    <a:srgbClr val="DA1C45"/>
    <a:srgbClr val="DE1826"/>
    <a:srgbClr val="CC1623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147CA-0D51-41E0-87C6-320580E0C965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70D17-1A97-43D6-B294-3552ABD10B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99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2B13E-9043-4B27-A010-0C73B5A321D5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5C0D8-9E4A-4960-8028-7FED5F3269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97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620AD-DAF2-4ED2-BC9C-DEF8F72BCFDA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92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969D54-2480-4898-BCA2-9A0556041BD0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15825" y="10235123"/>
            <a:ext cx="2920483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B82FFB6-8C6F-4749-92F3-4F4AE3E318C1}" type="slidenum">
              <a:rPr lang="en-GB" altLang="fr-FR" smtClean="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7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650A99-5E51-4B30-B349-5306999A99F0}" type="slidenum">
              <a:rPr lang="en-GB" altLang="fr-FR"/>
              <a:pPr eaLnBrk="1" hangingPunct="1">
                <a:spcBef>
                  <a:spcPct val="0"/>
                </a:spcBef>
              </a:pPr>
              <a:t>3</a:t>
            </a:fld>
            <a:endParaRPr lang="en-GB" altLang="fr-F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9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31CA3A-A3D4-4FA3-824C-F2897C225300}" type="slidenum">
              <a:rPr lang="en-GB" altLang="fr-FR"/>
              <a:pPr eaLnBrk="1" hangingPunct="1">
                <a:spcBef>
                  <a:spcPct val="0"/>
                </a:spcBef>
              </a:pPr>
              <a:t>4</a:t>
            </a:fld>
            <a:endParaRPr lang="en-GB" alt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82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BF220C-FE74-4281-99FE-4B406AA3F1F3}" type="slidenum">
              <a:rPr lang="en-GB" altLang="fr-FR"/>
              <a:pPr eaLnBrk="1" hangingPunct="1">
                <a:spcBef>
                  <a:spcPct val="0"/>
                </a:spcBef>
              </a:pPr>
              <a:t>5</a:t>
            </a:fld>
            <a:endParaRPr lang="en-GB" altLang="fr-F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6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1764B2-2688-450C-8D06-D1A4A672A215}" type="slidenum">
              <a:rPr lang="en-GB" altLang="fr-FR"/>
              <a:pPr eaLnBrk="1" hangingPunct="1">
                <a:spcBef>
                  <a:spcPct val="0"/>
                </a:spcBef>
              </a:pPr>
              <a:t>6</a:t>
            </a:fld>
            <a:endParaRPr lang="en-GB" alt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09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014AC1-BF1D-4171-B7E4-E8C911C4A5EF}" type="slidenum">
              <a:rPr lang="en-GB" altLang="fr-FR"/>
              <a:pPr eaLnBrk="1" hangingPunct="1">
                <a:spcBef>
                  <a:spcPct val="0"/>
                </a:spcBef>
              </a:pPr>
              <a:t>7</a:t>
            </a:fld>
            <a:endParaRPr lang="en-GB" altLang="fr-F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68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67D3B2-F53F-463F-8DF3-D6101506529C}" type="slidenum">
              <a:rPr lang="en-GB" altLang="fr-FR"/>
              <a:pPr eaLnBrk="1" hangingPunct="1">
                <a:spcBef>
                  <a:spcPct val="0"/>
                </a:spcBef>
              </a:pPr>
              <a:t>8</a:t>
            </a:fld>
            <a:endParaRPr lang="en-GB" alt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54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393A76-A796-4893-B886-A33BD5D87FE3}" type="slidenum">
              <a:rPr lang="en-GB" altLang="fr-FR"/>
              <a:pPr eaLnBrk="1" hangingPunct="1">
                <a:spcBef>
                  <a:spcPct val="0"/>
                </a:spcBef>
              </a:pPr>
              <a:t>9</a:t>
            </a:fld>
            <a:endParaRPr lang="en-GB" altLang="fr-F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45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AE2516-0CBA-4D15-9568-F24D31F6971F}" type="slidenum">
              <a:rPr lang="en-GB" altLang="fr-FR"/>
              <a:pPr eaLnBrk="1" hangingPunct="1">
                <a:spcBef>
                  <a:spcPct val="0"/>
                </a:spcBef>
              </a:pPr>
              <a:t>10</a:t>
            </a:fld>
            <a:endParaRPr lang="en-GB" alt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1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92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6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028B3-07DC-439D-9C96-84F41ADC7A5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6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FC8F9-0C95-45DE-A739-EE2B7BC3352C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39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41E9F-F598-4BA4-B8BA-01E70ACCA146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5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BA403-C762-4640-98CA-B773601C4253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8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D9EFF-C727-4372-B030-99F5D6D019B6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01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0791C-1639-48CB-B612-CF8DC6ABF1BF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3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95534-B600-4308-BD48-CBF31E5810D5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09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FDB66-A9B9-481C-8632-6969EF56CDE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1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21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C43FF-7E7E-4668-AAB7-9FEB5445A70C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30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E5A5B-4701-4A19-809B-B688792A111F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98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6E120-79B8-4EEB-8CDD-F1A95C48BA4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88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22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39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62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51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80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61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2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288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14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509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070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6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3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5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67EDCF-ACB6-4019-AB87-EE268025834D}" type="slidenum">
              <a:rPr lang="en-GB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GB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5C05-36B1-4520-8208-0B8115CA115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F8BB-C6A8-4409-99DE-33CD992AC3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6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5655" y="6356608"/>
            <a:ext cx="2219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000" b="1" dirty="0" smtClean="0">
                <a:solidFill>
                  <a:srgbClr val="FF9900"/>
                </a:solidFill>
              </a:rPr>
              <a:t>1</a:t>
            </a:r>
            <a:r>
              <a:rPr lang="fr-FR" sz="2000" b="1" baseline="30000" dirty="0" smtClean="0">
                <a:solidFill>
                  <a:srgbClr val="FF9900"/>
                </a:solidFill>
              </a:rPr>
              <a:t>er</a:t>
            </a:r>
            <a:r>
              <a:rPr lang="fr-FR" sz="2000" b="1" dirty="0" smtClean="0">
                <a:solidFill>
                  <a:srgbClr val="FF9900"/>
                </a:solidFill>
              </a:rPr>
              <a:t> novembre </a:t>
            </a:r>
            <a:r>
              <a:rPr lang="fr-FR" sz="2000" b="1" dirty="0">
                <a:solidFill>
                  <a:srgbClr val="FF990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100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4213" y="2193925"/>
            <a:ext cx="7991475" cy="33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Voyages liés à des activités professionnelles (congrès, séminaires, formations) non soumis à l’impôt si caractère professionnel démontré</a:t>
            </a:r>
            <a:endParaRPr lang="fr-FR" altLang="fr-FR" sz="2800" i="1">
              <a:solidFill>
                <a:srgbClr val="163D6A"/>
              </a:solidFill>
              <a:latin typeface="Helvetica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Tout autre voyage « subsidié » est soumis à l’impôt (BE, NL, DK, SE, DE, AU, …)</a:t>
            </a:r>
            <a:b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Conditions et niveau de taxation varient selon les pays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BE" altLang="fr-FR" b="1">
                <a:solidFill>
                  <a:schemeClr val="bg1"/>
                </a:solidFill>
                <a:latin typeface="Helvetica" panose="020B0604020202020204" pitchFamily="34" charset="0"/>
              </a:rPr>
              <a:t>Régime fiscal et parafiscal des aides </a:t>
            </a:r>
            <a:r>
              <a:rPr lang="fr-BE" altLang="fr-FR" b="1">
                <a:solidFill>
                  <a:srgbClr val="006699"/>
                </a:solidFill>
                <a:latin typeface="Helvetica" panose="020B0604020202020204" pitchFamily="34" charset="0"/>
              </a:rPr>
              <a:t>aux salariés </a:t>
            </a:r>
            <a:endParaRPr lang="fr-FR" altLang="fr-FR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0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fr-FR" altLang="fr-FR" smtClean="0"/>
          </a:p>
        </p:txBody>
      </p:sp>
      <p:pic>
        <p:nvPicPr>
          <p:cNvPr id="15364" name="Picture 4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68313" y="2997200"/>
            <a:ext cx="81041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3600" b="1" dirty="0" err="1" smtClean="0">
                <a:solidFill>
                  <a:srgbClr val="163D6A"/>
                </a:solidFill>
                <a:latin typeface="Helvetica" panose="020B0604020202020204" pitchFamily="34" charset="0"/>
              </a:rPr>
              <a:t>Merci</a:t>
            </a:r>
            <a:r>
              <a:rPr lang="en-GB" altLang="fr-FR" sz="3600" b="1" dirty="0" smtClean="0">
                <a:solidFill>
                  <a:srgbClr val="163D6A"/>
                </a:solidFill>
                <a:latin typeface="Helvetica" panose="020B0604020202020204" pitchFamily="34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3600" b="1" dirty="0" smtClean="0">
              <a:solidFill>
                <a:srgbClr val="163D6A"/>
              </a:solidFill>
              <a:latin typeface="Helvetica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000" b="1" dirty="0" smtClean="0">
                <a:solidFill>
                  <a:srgbClr val="163D6A"/>
                </a:solidFill>
                <a:latin typeface="Helvetica" panose="020B0604020202020204" pitchFamily="34" charset="0"/>
              </a:rPr>
              <a:t>www.ectaa.eu</a:t>
            </a:r>
            <a:r>
              <a:rPr lang="en-GB" altLang="fr-FR" sz="3600" b="1" dirty="0" smtClean="0">
                <a:solidFill>
                  <a:srgbClr val="000000"/>
                </a:solidFill>
              </a:rPr>
              <a:t> </a:t>
            </a:r>
            <a:endParaRPr lang="en-GB" altLang="fr-FR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5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071834" cy="16594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Unies, les Entreprises du Voyage gagnent en efficacité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0729" y="3280066"/>
            <a:ext cx="6858000" cy="1655762"/>
          </a:xfrm>
        </p:spPr>
        <p:txBody>
          <a:bodyPr>
            <a:normAutofit fontScale="92500"/>
          </a:bodyPr>
          <a:lstStyle/>
          <a:p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</a:rPr>
              <a:t>EUROPE : LE CONTEXTE GENERAL</a:t>
            </a:r>
          </a:p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Michel de BLUST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84890" y="4623515"/>
            <a:ext cx="2721646" cy="136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r-FR" altLang="fr-FR" sz="2000" b="1" dirty="0" smtClean="0">
                <a:solidFill>
                  <a:srgbClr val="163D6A"/>
                </a:solidFill>
                <a:latin typeface="Helvetica" panose="020B0604020202020204" pitchFamily="34" charset="0"/>
              </a:rPr>
              <a:t> </a:t>
            </a:r>
            <a:endParaRPr lang="fr-FR" altLang="fr-FR" sz="2000" b="1" dirty="0">
              <a:solidFill>
                <a:srgbClr val="163D6A"/>
              </a:solidFill>
              <a:latin typeface="Helvetica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altLang="fr-FR" sz="2000" b="1" dirty="0">
                <a:solidFill>
                  <a:srgbClr val="163D6A"/>
                </a:solidFill>
                <a:latin typeface="Helvetica" panose="020B0604020202020204" pitchFamily="34" charset="0"/>
              </a:rPr>
              <a:t>ECTAA</a:t>
            </a:r>
          </a:p>
          <a:p>
            <a:pPr algn="ctr" eaLnBrk="1" hangingPunct="1">
              <a:buFontTx/>
              <a:buNone/>
            </a:pPr>
            <a:r>
              <a:rPr lang="it-IT" altLang="fr-FR" sz="1600" b="1" dirty="0">
                <a:solidFill>
                  <a:srgbClr val="163D6A"/>
                </a:solidFill>
                <a:latin typeface="Helvetica" panose="020B0604020202020204" pitchFamily="34" charset="0"/>
              </a:rPr>
              <a:t>www.ectaa.eu</a:t>
            </a:r>
          </a:p>
          <a:p>
            <a:pPr algn="ctr" eaLnBrk="1" hangingPunct="1">
              <a:buFontTx/>
              <a:buNone/>
            </a:pPr>
            <a:r>
              <a:rPr lang="it-IT" altLang="fr-FR" sz="1600" b="1" dirty="0">
                <a:solidFill>
                  <a:srgbClr val="163D6A"/>
                </a:solidFill>
                <a:latin typeface="Helvetica" panose="020B0604020202020204" pitchFamily="34" charset="0"/>
              </a:rPr>
              <a:t>            @ECTAAEurope</a:t>
            </a:r>
          </a:p>
        </p:txBody>
      </p:sp>
    </p:spTree>
    <p:extLst>
      <p:ext uri="{BB962C8B-B14F-4D97-AF65-F5344CB8AC3E}">
        <p14:creationId xmlns:p14="http://schemas.microsoft.com/office/powerpoint/2010/main" val="15684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26988"/>
            <a:ext cx="9144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484313"/>
            <a:ext cx="8351837" cy="2879725"/>
          </a:xfrm>
        </p:spPr>
        <p:txBody>
          <a:bodyPr/>
          <a:lstStyle/>
          <a:p>
            <a:pPr eaLnBrk="1" hangingPunct="1"/>
            <a:r>
              <a:rPr lang="fr-FR" altLang="fr-FR" b="1" dirty="0" smtClean="0">
                <a:solidFill>
                  <a:srgbClr val="006699"/>
                </a:solidFill>
                <a:latin typeface="Helvetica" panose="020B0604020202020204" pitchFamily="34" charset="0"/>
              </a:rPr>
              <a:t>EUROPE</a:t>
            </a:r>
            <a:r>
              <a:rPr lang="fr-FR" altLang="fr-FR" sz="3600" b="1" dirty="0" smtClean="0">
                <a:solidFill>
                  <a:srgbClr val="006699"/>
                </a:solidFill>
                <a:latin typeface="Helvetica" panose="020B0604020202020204" pitchFamily="34" charset="0"/>
              </a:rPr>
              <a:t/>
            </a:r>
            <a:br>
              <a:rPr lang="fr-FR" altLang="fr-FR" sz="3600" b="1" dirty="0" smtClean="0">
                <a:solidFill>
                  <a:srgbClr val="006699"/>
                </a:solidFill>
                <a:latin typeface="Helvetica" panose="020B0604020202020204" pitchFamily="34" charset="0"/>
              </a:rPr>
            </a:br>
            <a:r>
              <a:rPr lang="fr-FR" altLang="fr-FR" sz="3600" b="1" dirty="0" smtClean="0">
                <a:solidFill>
                  <a:srgbClr val="006699"/>
                </a:solidFill>
                <a:latin typeface="Helvetica" panose="020B0604020202020204" pitchFamily="34" charset="0"/>
              </a:rPr>
              <a:t> </a:t>
            </a:r>
            <a:br>
              <a:rPr lang="fr-FR" altLang="fr-FR" sz="3600" b="1" dirty="0" smtClean="0">
                <a:solidFill>
                  <a:srgbClr val="006699"/>
                </a:solidFill>
                <a:latin typeface="Helvetica" panose="020B0604020202020204" pitchFamily="34" charset="0"/>
              </a:rPr>
            </a:br>
            <a:r>
              <a:rPr lang="fr-FR" altLang="fr-FR" sz="4000" b="1" dirty="0" smtClean="0">
                <a:solidFill>
                  <a:srgbClr val="006699"/>
                </a:solidFill>
                <a:latin typeface="Helvetica" panose="020B0604020202020204" pitchFamily="34" charset="0"/>
              </a:rPr>
              <a:t>Le Contexte Général</a:t>
            </a:r>
            <a:endParaRPr lang="en-GB" altLang="fr-FR" sz="4000" dirty="0" smtClean="0">
              <a:solidFill>
                <a:srgbClr val="006699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850" y="571500"/>
            <a:ext cx="70564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fr-FR" b="1">
                <a:solidFill>
                  <a:schemeClr val="bg1"/>
                </a:solidFill>
                <a:latin typeface="Helvetica" panose="020B0604020202020204" pitchFamily="34" charset="0"/>
              </a:rPr>
              <a:t>  </a:t>
            </a:r>
            <a:endParaRPr lang="en-GB" altLang="fr-FR" sz="4400" b="1">
              <a:latin typeface="Helvetica" panose="020B0604020202020204" pitchFamily="34" charset="0"/>
            </a:endParaRPr>
          </a:p>
        </p:txBody>
      </p:sp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0388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4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813752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Option: 	Bonne croissance sauf, CH (taux de change), FR-BE (attentats), TK (-16,5%)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12 pays européens en forte croissance (réceptif): </a:t>
            </a:r>
            <a:r>
              <a:rPr lang="fr-FR" altLang="fr-FR" sz="22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IS (+35%), SK (+23%), CY (+21%), IR (+17%), RO (+16%), PT (+13%), CZ (+12%), SP (+12%), SL (+13%), PL (+12%), MN (+12%), MT (+11%)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2 gros émetteurs en crise économique: Russie / Brésil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7950" y="620713"/>
            <a:ext cx="85534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BE" altLang="fr-FR" b="1">
                <a:solidFill>
                  <a:schemeClr val="bg1"/>
                </a:solidFill>
                <a:latin typeface="Helvetica" panose="020B0604020202020204" pitchFamily="34" charset="0"/>
              </a:rPr>
              <a:t>Tourisme en Europe, l’évolution en 2016</a:t>
            </a:r>
            <a:endParaRPr lang="en-GB" altLang="fr-FR" b="1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00113" y="2479675"/>
            <a:ext cx="7704137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Attentats en France, Belgique, Allemagne</a:t>
            </a:r>
            <a:b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- Influence sur la perception des destinations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Crise des réfugiés / migrants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8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Réintroduction des contrôles aux frontières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7950" y="69215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fr-FR" b="1" dirty="0">
                <a:solidFill>
                  <a:schemeClr val="bg1"/>
                </a:solidFill>
                <a:latin typeface="Helvetica" panose="020B0604020202020204" pitchFamily="34" charset="0"/>
              </a:rPr>
              <a:t>Impact de la Situation </a:t>
            </a:r>
            <a:r>
              <a:rPr lang="fr-FR" altLang="fr-FR" b="1" dirty="0">
                <a:solidFill>
                  <a:schemeClr val="bg1"/>
                </a:solidFill>
                <a:latin typeface="Helvetica" panose="020B0604020202020204" pitchFamily="34" charset="0"/>
              </a:rPr>
              <a:t>Politique</a:t>
            </a:r>
            <a:r>
              <a:rPr lang="en-GB" altLang="fr-FR" b="1" dirty="0">
                <a:solidFill>
                  <a:schemeClr val="bg1"/>
                </a:solidFill>
                <a:latin typeface="Helvetica" panose="020B0604020202020204" pitchFamily="34" charset="0"/>
              </a:rPr>
              <a:t> Internationale</a:t>
            </a:r>
            <a:endParaRPr lang="fr-FR" altLang="fr-FR" b="1" dirty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7704137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800" u="sng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Visiteurs </a:t>
            </a:r>
            <a:r>
              <a:rPr lang="fr-FR" altLang="fr-FR" sz="2000" u="sng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(millions 2015) </a:t>
            </a:r>
            <a:r>
              <a:rPr lang="fr-FR" altLang="fr-FR" sz="2800" u="sng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	Pays 	 	% Total	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13				Espagne 	    20%	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8,8				France 		    13%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3,5				Italie 		      5%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3,5				Irlande 		      5%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2,6				Portugal	      5%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2,6				Allemagne	      4%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2,5				Pays-Bas	      4%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2,3				Grèce 		      4%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2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     2,0				Pologne 	      3%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fr-FR" altLang="fr-FR" sz="28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Pour ES, CY, MT, RU = 1</a:t>
            </a:r>
            <a:r>
              <a:rPr lang="fr-FR" altLang="fr-FR" sz="2800" baseline="300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er</a:t>
            </a:r>
            <a:r>
              <a:rPr lang="fr-FR" altLang="fr-FR" sz="2800" dirty="0" smtClean="0">
                <a:solidFill>
                  <a:srgbClr val="163D6A"/>
                </a:solidFill>
                <a:latin typeface="Helvetica" pitchFamily="34" charset="0"/>
                <a:sym typeface="Wingdings" pitchFamily="2" charset="2"/>
              </a:rPr>
              <a:t> marché émetteur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fr-FR" b="1">
                <a:solidFill>
                  <a:schemeClr val="bg1"/>
                </a:solidFill>
                <a:latin typeface="Helvetica" panose="020B0604020202020204" pitchFamily="34" charset="0"/>
              </a:rPr>
              <a:t>Brexit vu </a:t>
            </a:r>
            <a:r>
              <a:rPr lang="fr-FR" altLang="fr-FR" b="1">
                <a:solidFill>
                  <a:schemeClr val="bg1"/>
                </a:solidFill>
                <a:latin typeface="Helvetica" panose="020B0604020202020204" pitchFamily="34" charset="0"/>
              </a:rPr>
              <a:t>d’Europe</a:t>
            </a:r>
            <a:r>
              <a:rPr lang="en-GB" altLang="fr-FR" b="1">
                <a:solidFill>
                  <a:schemeClr val="bg1"/>
                </a:solidFill>
                <a:latin typeface="Helvetica" panose="020B0604020202020204" pitchFamily="34" charset="0"/>
              </a:rPr>
              <a:t> </a:t>
            </a:r>
            <a:endParaRPr lang="fr-FR" altLang="fr-FR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8064500" cy="38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fr-FR" altLang="fr-FR" sz="26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Fin du ciel ouvert avec l’UE? ( = tarifs aériens plus chers)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fr-FR" altLang="fr-FR" sz="26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Contrôles accrus aux frontières UE? 	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fr-FR" altLang="fr-FR" sz="26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Fin des franchises douanières de/vers l’UE?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fr-FR" altLang="fr-FR" sz="26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Fin du roaming avec l’UE?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fr-FR" altLang="fr-FR" sz="26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Permis de résider / travailler au sein de l’UE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fr-FR" altLang="fr-FR" sz="260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Fin de la réciprocité des frais médicaux avec l’UE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BE" altLang="fr-FR" b="1">
                <a:solidFill>
                  <a:schemeClr val="bg1"/>
                </a:solidFill>
                <a:latin typeface="Helvetica" panose="020B0604020202020204" pitchFamily="34" charset="0"/>
              </a:rPr>
              <a:t>Brexit vu du Royaume-Uni </a:t>
            </a:r>
            <a:endParaRPr lang="fr-FR" altLang="fr-FR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750" y="1916113"/>
            <a:ext cx="81756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5143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r-FR" altLang="fr-FR" sz="2800" b="1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Transport aérien / distribution </a:t>
            </a:r>
            <a:endParaRPr lang="fr-FR" altLang="fr-FR" sz="2800" dirty="0">
              <a:solidFill>
                <a:srgbClr val="163D6A"/>
              </a:solidFill>
              <a:latin typeface="Helvetica" panose="020B060402020202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Révision du Reg 1008/2008 services aériens </a:t>
            </a:r>
            <a:b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	&gt; Accès aux tarifs UE</a:t>
            </a:r>
            <a:b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	&gt; Pas de géo-</a:t>
            </a:r>
            <a:r>
              <a:rPr lang="fr-FR" altLang="fr-FR" sz="2400" dirty="0" err="1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blocking</a:t>
            </a: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L’affaire LH-DCC</a:t>
            </a: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Code de conduite sur les GDS</a:t>
            </a: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 sz="2400" dirty="0" err="1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Malev</a:t>
            </a: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 / garantie </a:t>
            </a:r>
            <a:r>
              <a:rPr lang="fr-FR" altLang="fr-FR" sz="2400" dirty="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financière </a:t>
            </a:r>
            <a:r>
              <a:rPr lang="fr-FR" altLang="fr-FR" sz="2400" dirty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des compagnies aériennes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BE" altLang="fr-FR" b="1">
                <a:solidFill>
                  <a:schemeClr val="bg1"/>
                </a:solidFill>
                <a:latin typeface="Helvetica" panose="020B0604020202020204" pitchFamily="34" charset="0"/>
              </a:rPr>
              <a:t>Dossiers Européens présents et à venir</a:t>
            </a:r>
            <a:endParaRPr lang="fr-FR" altLang="fr-FR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2179638"/>
            <a:ext cx="8175625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5143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b="1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2. Favoriser le tourisme des pays tiers </a:t>
            </a:r>
            <a:endParaRPr lang="fr-FR" altLang="fr-FR" sz="2800">
              <a:solidFill>
                <a:srgbClr val="163D6A"/>
              </a:solidFill>
              <a:latin typeface="Helvetica" panose="020B060402020202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Le code européen sur les visas </a:t>
            </a: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La Directive PNR</a:t>
            </a:r>
          </a:p>
          <a:p>
            <a:pPr lvl="1" eaLnBrk="1" hangingPunct="1">
              <a:spcBef>
                <a:spcPct val="50000"/>
              </a:spcBef>
              <a:buFont typeface="Helvetica" panose="020B0604020202020204" pitchFamily="34" charset="0"/>
              <a:buChar char="−"/>
            </a:pPr>
            <a:r>
              <a:rPr lang="fr-FR" altLang="fr-FR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ETIAS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9388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BE" altLang="fr-FR" b="1">
                <a:solidFill>
                  <a:schemeClr val="bg1"/>
                </a:solidFill>
                <a:latin typeface="Helvetica" panose="020B0604020202020204" pitchFamily="34" charset="0"/>
              </a:rPr>
              <a:t>Dossiers Européens présents et à venir</a:t>
            </a:r>
            <a:endParaRPr lang="fr-FR" altLang="fr-FR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168</Words>
  <Application>Microsoft Office PowerPoint</Application>
  <PresentationFormat>Affichage à l'écran (4:3)</PresentationFormat>
  <Paragraphs>65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Thème Office</vt:lpstr>
      <vt:lpstr>1_Default Design</vt:lpstr>
      <vt:lpstr>1_Thème Office</vt:lpstr>
      <vt:lpstr>Présentation PowerPoint</vt:lpstr>
      <vt:lpstr>Unies, les Entreprises du Voyage gagnent en efficacité</vt:lpstr>
      <vt:lpstr>EUROPE   Le Contexte Général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BUQUET</dc:creator>
  <cp:lastModifiedBy>Corinne Palomino</cp:lastModifiedBy>
  <cp:revision>68</cp:revision>
  <dcterms:created xsi:type="dcterms:W3CDTF">2016-09-06T15:31:21Z</dcterms:created>
  <dcterms:modified xsi:type="dcterms:W3CDTF">2016-11-18T11:54:38Z</dcterms:modified>
</cp:coreProperties>
</file>