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7" r:id="rId2"/>
    <p:sldId id="256" r:id="rId3"/>
    <p:sldId id="259" r:id="rId4"/>
    <p:sldId id="258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20" d="100"/>
          <a:sy n="120" d="100"/>
        </p:scale>
        <p:origin x="-7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0DF95E-2BD4-4E06-A7EE-DC6436AF5C47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483E4-6339-4EF0-8DFA-DB32846E0F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395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026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927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446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77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32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62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73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1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15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41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93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95C05-36B1-4520-8208-0B8115CA115C}" type="datetimeFigureOut">
              <a:rPr lang="fr-FR" smtClean="0"/>
              <a:t>18/11/2016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F8BB-C6A8-4409-99DE-33CD992AC3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549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08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8650" y="730886"/>
            <a:ext cx="7886700" cy="1325563"/>
          </a:xfrm>
        </p:spPr>
        <p:txBody>
          <a:bodyPr/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Les </a:t>
            </a:r>
            <a:r>
              <a:rPr lang="fr-FR" b="1" dirty="0"/>
              <a:t>actions du SETO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915911"/>
            <a:ext cx="7886700" cy="224866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Cellule de crise interne </a:t>
            </a:r>
          </a:p>
          <a:p>
            <a:r>
              <a:rPr lang="fr-FR" dirty="0"/>
              <a:t>Centre de crise du MAEDI</a:t>
            </a:r>
          </a:p>
          <a:p>
            <a:r>
              <a:rPr lang="fr-FR" dirty="0"/>
              <a:t>Actions des TO / clients sur place /clients en partance</a:t>
            </a:r>
          </a:p>
          <a:p>
            <a:r>
              <a:rPr lang="fr-FR" dirty="0"/>
              <a:t>Communication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23686" y="1972010"/>
            <a:ext cx="583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Situation de crise</a:t>
            </a:r>
          </a:p>
        </p:txBody>
      </p:sp>
    </p:spTree>
    <p:extLst>
      <p:ext uri="{BB962C8B-B14F-4D97-AF65-F5344CB8AC3E}">
        <p14:creationId xmlns:p14="http://schemas.microsoft.com/office/powerpoint/2010/main" val="18283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796" y="722935"/>
            <a:ext cx="7886700" cy="1325563"/>
          </a:xfrm>
        </p:spPr>
        <p:txBody>
          <a:bodyPr/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Les </a:t>
            </a:r>
            <a:r>
              <a:rPr lang="fr-FR" b="1" dirty="0"/>
              <a:t>actions du SETO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915911"/>
            <a:ext cx="7886700" cy="224866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Relance de la destination</a:t>
            </a:r>
          </a:p>
          <a:p>
            <a:r>
              <a:rPr lang="fr-FR" dirty="0"/>
              <a:t>Actions de communication</a:t>
            </a:r>
          </a:p>
          <a:p>
            <a:r>
              <a:rPr lang="fr-FR" dirty="0"/>
              <a:t>Veille à un traitement objectif de la situation sur place</a:t>
            </a:r>
          </a:p>
          <a:p>
            <a:r>
              <a:rPr lang="fr-FR" dirty="0"/>
              <a:t>Travail avec les OT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423686" y="1897698"/>
            <a:ext cx="583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Après crise</a:t>
            </a:r>
          </a:p>
        </p:txBody>
      </p:sp>
    </p:spTree>
    <p:extLst>
      <p:ext uri="{BB962C8B-B14F-4D97-AF65-F5344CB8AC3E}">
        <p14:creationId xmlns:p14="http://schemas.microsoft.com/office/powerpoint/2010/main" val="116320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24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DESTINATIONS ET RISQUES : les précautions à prendre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________________</a:t>
            </a:r>
          </a:p>
          <a:p>
            <a:r>
              <a:rPr lang="fr-FR" dirty="0"/>
              <a:t>Emmanuelle LLOP, Avocat à la Cour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9660" y="4684954"/>
            <a:ext cx="1674074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963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747" y="683178"/>
            <a:ext cx="7886700" cy="1325563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SOMMAIRE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127775"/>
            <a:ext cx="78867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Rappel : les grandes lignes de la responsabilité de l’AGV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La sécurité du client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L’assistance au client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F8BB-C6A8-4409-99DE-33CD992AC39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9232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6601" y="595714"/>
            <a:ext cx="78867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 La responsabilité de l’agence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2748" y="2080066"/>
            <a:ext cx="7886700" cy="4351338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La responsabilité de plein-droit article L.211-16 Code du Tourisme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Qui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?</a:t>
            </a:r>
          </a:p>
          <a:p>
            <a:pPr lvl="1"/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Comment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? La conformité du voyage vendu</a:t>
            </a:r>
          </a:p>
          <a:p>
            <a:pPr lvl="1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Pour tous les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forfaits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? Notion du client aventureux</a:t>
            </a:r>
          </a:p>
          <a:p>
            <a:pPr lvl="1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Les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destinations à risques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et la connaissance de l’AGV</a:t>
            </a:r>
          </a:p>
          <a:p>
            <a:pPr lvl="1"/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Peut-on y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échapper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? Force majeure – faute du client ou d’un tiers. La </a:t>
            </a:r>
            <a:r>
              <a:rPr lang="fr-FR" i="1" dirty="0">
                <a:solidFill>
                  <a:schemeClr val="accent5">
                    <a:lumMod val="75000"/>
                  </a:schemeClr>
                </a:solidFill>
              </a:rPr>
              <a:t>lettre de décharge</a:t>
            </a:r>
          </a:p>
        </p:txBody>
      </p:sp>
    </p:spTree>
    <p:extLst>
      <p:ext uri="{BB962C8B-B14F-4D97-AF65-F5344CB8AC3E}">
        <p14:creationId xmlns:p14="http://schemas.microsoft.com/office/powerpoint/2010/main" val="171482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845" y="595714"/>
            <a:ext cx="78867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 La sécurité des clients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6845" y="2056213"/>
            <a:ext cx="7886700" cy="4351338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L’obligation de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prudence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dans le choix des prestataires et 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surveillance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 (ex. de l’aérien)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Obligation générale et spécifique d’information  aux clients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. Code de la Consommation ; article R.211-4 CT. Le professionnel/le consommateur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L’obligation de conseil 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(ou de  : « </a:t>
            </a:r>
            <a:r>
              <a:rPr lang="fr-FR" i="1" dirty="0" err="1">
                <a:solidFill>
                  <a:schemeClr val="accent5">
                    <a:lumMod val="75000"/>
                  </a:schemeClr>
                </a:solidFill>
              </a:rPr>
              <a:t>déconseil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 ») = miroir de l’obligation d’information</a:t>
            </a:r>
          </a:p>
        </p:txBody>
      </p:sp>
    </p:spTree>
    <p:extLst>
      <p:ext uri="{BB962C8B-B14F-4D97-AF65-F5344CB8AC3E}">
        <p14:creationId xmlns:p14="http://schemas.microsoft.com/office/powerpoint/2010/main" val="192296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6601" y="762691"/>
            <a:ext cx="78867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. L’assistance aux clients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2270898"/>
            <a:ext cx="7886700" cy="4351338"/>
          </a:xfrm>
        </p:spPr>
        <p:txBody>
          <a:bodyPr/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L’obligation d’assistance et de diligence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. Principe de la Directive Européenne et de la jurisprudence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Avant départ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information ; assurance voyage spécifique</a:t>
            </a:r>
          </a:p>
          <a:p>
            <a:endParaRPr lang="fr-FR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Après départ </a:t>
            </a:r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: gestion de crise; remplacement; rapatriement. Quid des coûts ?</a:t>
            </a:r>
          </a:p>
        </p:txBody>
      </p:sp>
    </p:spTree>
    <p:extLst>
      <p:ext uri="{BB962C8B-B14F-4D97-AF65-F5344CB8AC3E}">
        <p14:creationId xmlns:p14="http://schemas.microsoft.com/office/powerpoint/2010/main" val="218501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4553" y="858107"/>
            <a:ext cx="7886700" cy="1325563"/>
          </a:xfrm>
        </p:spPr>
        <p:txBody>
          <a:bodyPr/>
          <a:lstStyle/>
          <a:p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fr-FR" b="1" dirty="0" smtClean="0">
                <a:solidFill>
                  <a:schemeClr val="accent5">
                    <a:lumMod val="75000"/>
                  </a:schemeClr>
                </a:solidFill>
              </a:rPr>
              <a:t>CONCLUSION</a:t>
            </a:r>
            <a:endParaRPr lang="fr-FR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04796" y="2445827"/>
            <a:ext cx="7886700" cy="4351338"/>
          </a:xfrm>
        </p:spPr>
        <p:txBody>
          <a:bodyPr/>
          <a:lstStyle/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Se renseigner, vérifier, contrôler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Se former et s’informer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Informer le client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Rassurer le client</a:t>
            </a:r>
          </a:p>
          <a:p>
            <a:r>
              <a:rPr lang="fr-FR" dirty="0">
                <a:solidFill>
                  <a:schemeClr val="accent5">
                    <a:lumMod val="75000"/>
                  </a:schemeClr>
                </a:solidFill>
              </a:rPr>
              <a:t>Gérer la crise directement et avec l’aide du prestataire (TO)</a:t>
            </a:r>
          </a:p>
        </p:txBody>
      </p:sp>
    </p:spTree>
    <p:extLst>
      <p:ext uri="{BB962C8B-B14F-4D97-AF65-F5344CB8AC3E}">
        <p14:creationId xmlns:p14="http://schemas.microsoft.com/office/powerpoint/2010/main" val="803271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1240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DESTINATIONS ET RISQUES : la gestion de crise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________________</a:t>
            </a:r>
          </a:p>
          <a:p>
            <a:r>
              <a:rPr lang="fr-FR" dirty="0"/>
              <a:t>Magali JACQUEMART, chargée de mission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665" y="4713475"/>
            <a:ext cx="426699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63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6844" y="897863"/>
            <a:ext cx="7886700" cy="1325563"/>
          </a:xfrm>
        </p:spPr>
        <p:txBody>
          <a:bodyPr/>
          <a:lstStyle/>
          <a:p>
            <a:pPr algn="ctr"/>
            <a:r>
              <a:rPr lang="fr-FR" b="1" dirty="0"/>
              <a:t>Les actions du SETO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2248664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Veille</a:t>
            </a:r>
          </a:p>
          <a:p>
            <a:r>
              <a:rPr lang="fr-FR" dirty="0"/>
              <a:t>Commission Destinations &amp; Sécurité</a:t>
            </a:r>
          </a:p>
          <a:p>
            <a:r>
              <a:rPr lang="fr-FR" dirty="0"/>
              <a:t>Relations / actions MAEDI</a:t>
            </a:r>
          </a:p>
          <a:p>
            <a:r>
              <a:rPr lang="fr-FR" dirty="0"/>
              <a:t>Communication interne</a:t>
            </a:r>
          </a:p>
          <a:p>
            <a:r>
              <a:rPr lang="fr-FR" dirty="0"/>
              <a:t>SIS Service Information Sécurité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354238" y="2005846"/>
            <a:ext cx="5833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/>
              <a:t>Travail de fond</a:t>
            </a:r>
          </a:p>
        </p:txBody>
      </p:sp>
    </p:spTree>
    <p:extLst>
      <p:ext uri="{BB962C8B-B14F-4D97-AF65-F5344CB8AC3E}">
        <p14:creationId xmlns:p14="http://schemas.microsoft.com/office/powerpoint/2010/main" val="11862312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282</Words>
  <Application>Microsoft Office PowerPoint</Application>
  <PresentationFormat>Affichage à l'écran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DESTINATIONS ET RISQUES : les précautions à prendre</vt:lpstr>
      <vt:lpstr> SOMMAIRE</vt:lpstr>
      <vt:lpstr> 1. La responsabilité de l’agence</vt:lpstr>
      <vt:lpstr> 2. La sécurité des clients</vt:lpstr>
      <vt:lpstr> 3. L’assistance aux clients</vt:lpstr>
      <vt:lpstr> CONCLUSION</vt:lpstr>
      <vt:lpstr>DESTINATIONS ET RISQUES : la gestion de crise</vt:lpstr>
      <vt:lpstr>Les actions du SETO</vt:lpstr>
      <vt:lpstr> Les actions du SETO</vt:lpstr>
      <vt:lpstr> Les actions du SETO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BUQUET</dc:creator>
  <cp:lastModifiedBy>Corinne Palomino</cp:lastModifiedBy>
  <cp:revision>20</cp:revision>
  <dcterms:created xsi:type="dcterms:W3CDTF">2016-09-06T15:31:21Z</dcterms:created>
  <dcterms:modified xsi:type="dcterms:W3CDTF">2016-11-18T09:40:34Z</dcterms:modified>
</cp:coreProperties>
</file>