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60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2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6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2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6421"/>
            <a:ext cx="7772400" cy="11532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CRITERES IATA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Ce qui change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Jean Marc ROZE</a:t>
            </a:r>
          </a:p>
          <a:p>
            <a:r>
              <a:rPr lang="fr-FR" dirty="0" smtClean="0"/>
              <a:t>Secrétaire Général</a:t>
            </a:r>
          </a:p>
          <a:p>
            <a:r>
              <a:rPr lang="fr-FR" dirty="0" smtClean="0"/>
              <a:t>Les Entreprises du Voyage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13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8" y="803774"/>
            <a:ext cx="7772400" cy="65701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RAPPEL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8329" y="1378406"/>
            <a:ext cx="6963032" cy="4742308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</a:rPr>
              <a:t>Nouveaux critères applicables depuis le 1</a:t>
            </a:r>
            <a:r>
              <a:rPr lang="fr-FR" baseline="30000" dirty="0" smtClean="0">
                <a:solidFill>
                  <a:srgbClr val="0070C0"/>
                </a:solidFill>
              </a:rPr>
              <a:t>er</a:t>
            </a:r>
            <a:r>
              <a:rPr lang="fr-FR" dirty="0" smtClean="0">
                <a:solidFill>
                  <a:srgbClr val="0070C0"/>
                </a:solidFill>
              </a:rPr>
              <a:t> Juillet 2016</a:t>
            </a:r>
          </a:p>
          <a:p>
            <a:pPr algn="l"/>
            <a:r>
              <a:rPr lang="fr-FR" sz="1800" dirty="0">
                <a:solidFill>
                  <a:srgbClr val="0070C0"/>
                </a:solidFill>
              </a:rPr>
              <a:t> </a:t>
            </a:r>
            <a:r>
              <a:rPr lang="fr-FR" sz="1800" dirty="0" smtClean="0">
                <a:solidFill>
                  <a:srgbClr val="0070C0"/>
                </a:solidFill>
              </a:rPr>
              <a:t>    (Applicables au transmissions de liasses fiscales depuis cette date)</a:t>
            </a:r>
          </a:p>
          <a:p>
            <a:pPr algn="l"/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618" y="2594920"/>
            <a:ext cx="5858764" cy="6260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618" y="3108932"/>
            <a:ext cx="5858764" cy="6401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0687" y="3622164"/>
            <a:ext cx="5762625" cy="533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ysClr val="windowText" lastClr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EBITDA positif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0686" y="4150236"/>
            <a:ext cx="5762625" cy="457938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EBITDA au moins 2x &gt; aux charges d’intérêts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92274" y="4608532"/>
            <a:ext cx="5761037" cy="927295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Actif à court terme &gt; passif à court 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terme, ou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Actif à court terme – produits constatés d’avance &gt; </a:t>
            </a: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passif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à court 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terme –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charges constatées d’avance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2273" y="5535827"/>
            <a:ext cx="5761038" cy="504825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Certification des comptes sans réserves</a:t>
            </a:r>
          </a:p>
        </p:txBody>
      </p:sp>
    </p:spTree>
    <p:extLst>
      <p:ext uri="{BB962C8B-B14F-4D97-AF65-F5344CB8AC3E}">
        <p14:creationId xmlns:p14="http://schemas.microsoft.com/office/powerpoint/2010/main" val="71017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421" y="939114"/>
            <a:ext cx="7772400" cy="120272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Les points qui posaient problème et ont justifié une nouvelle négociation :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99" y="2734961"/>
            <a:ext cx="7028935" cy="1705233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-</a:t>
            </a:r>
            <a:r>
              <a:rPr lang="fr-FR" sz="2000" dirty="0" smtClean="0"/>
              <a:t>En cas d’EBITDA négatif la nécessité d’une garantie bancaire</a:t>
            </a:r>
          </a:p>
          <a:p>
            <a:pPr algn="l"/>
            <a:r>
              <a:rPr lang="fr-FR" dirty="0" smtClean="0"/>
              <a:t>-</a:t>
            </a:r>
            <a:r>
              <a:rPr lang="fr-FR" sz="2000" dirty="0" smtClean="0"/>
              <a:t>la question de la transmission d’entreprise à clarifier</a:t>
            </a:r>
          </a:p>
          <a:p>
            <a:pPr algn="l"/>
            <a:r>
              <a:rPr lang="fr-FR" sz="2000" dirty="0" smtClean="0"/>
              <a:t>(les nouveaux entrants ou agences accréditées depuis moins de 2 ans devant fournir une garantie bancaire)</a:t>
            </a:r>
          </a:p>
        </p:txBody>
      </p:sp>
    </p:spTree>
    <p:extLst>
      <p:ext uri="{BB962C8B-B14F-4D97-AF65-F5344CB8AC3E}">
        <p14:creationId xmlns:p14="http://schemas.microsoft.com/office/powerpoint/2010/main" val="20150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9774"/>
            <a:ext cx="7772400" cy="881448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Ce qui a été obtenu pour application</a:t>
            </a:r>
            <a:br>
              <a:rPr lang="fr-FR" sz="3600" dirty="0" smtClean="0">
                <a:solidFill>
                  <a:srgbClr val="0070C0"/>
                </a:solidFill>
              </a:rPr>
            </a:br>
            <a:r>
              <a:rPr lang="fr-FR" sz="3600" dirty="0" smtClean="0">
                <a:solidFill>
                  <a:srgbClr val="0070C0"/>
                </a:solidFill>
              </a:rPr>
              <a:t>au 1</a:t>
            </a:r>
            <a:r>
              <a:rPr lang="fr-FR" sz="3600" baseline="30000" dirty="0" smtClean="0">
                <a:solidFill>
                  <a:srgbClr val="0070C0"/>
                </a:solidFill>
              </a:rPr>
              <a:t>er</a:t>
            </a:r>
            <a:r>
              <a:rPr lang="fr-FR" sz="3600" dirty="0" smtClean="0">
                <a:solidFill>
                  <a:srgbClr val="0070C0"/>
                </a:solidFill>
              </a:rPr>
              <a:t> JANVIER 2017</a:t>
            </a:r>
            <a:r>
              <a:rPr lang="fr-FR" sz="3600" dirty="0" smtClean="0">
                <a:solidFill>
                  <a:srgbClr val="0070C0"/>
                </a:solidFill>
              </a:rPr>
              <a:t>: 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61535" y="2224217"/>
            <a:ext cx="7010400" cy="3470189"/>
          </a:xfrm>
        </p:spPr>
        <p:txBody>
          <a:bodyPr/>
          <a:lstStyle/>
          <a:p>
            <a:pPr algn="l"/>
            <a:r>
              <a:rPr lang="fr-FR" dirty="0" smtClean="0"/>
              <a:t>-EBITDA Négatif une première année:</a:t>
            </a:r>
          </a:p>
          <a:p>
            <a:pPr algn="l"/>
            <a:r>
              <a:rPr lang="fr-FR" dirty="0" smtClean="0"/>
              <a:t>Si certification par un expert comptable que l’agence est à même à faire face à ses engagements financiers: </a:t>
            </a:r>
            <a:r>
              <a:rPr lang="fr-FR" dirty="0" smtClean="0">
                <a:solidFill>
                  <a:srgbClr val="FF0000"/>
                </a:solidFill>
              </a:rPr>
              <a:t>Pas nécessité de garantie bancaire </a:t>
            </a:r>
          </a:p>
          <a:p>
            <a:pPr algn="l"/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lang="fr-FR" dirty="0" smtClean="0"/>
              <a:t>-EBITDA Négatif une seconde année consécutive :</a:t>
            </a:r>
          </a:p>
          <a:p>
            <a:pPr algn="l"/>
            <a:r>
              <a:rPr lang="fr-FR" dirty="0" smtClean="0"/>
              <a:t>Idem + passage au règlement hebdomadaire :</a:t>
            </a:r>
          </a:p>
          <a:p>
            <a:pPr lvl="0" algn="l"/>
            <a:r>
              <a:rPr lang="fr-FR" dirty="0">
                <a:solidFill>
                  <a:srgbClr val="FF0000"/>
                </a:solidFill>
              </a:rPr>
              <a:t>Pas nécessité de garantie bancaire </a:t>
            </a:r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1179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08670"/>
            <a:ext cx="7772400" cy="354228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0070C0"/>
                </a:solidFill>
              </a:rPr>
              <a:t>Transmission d’entreprise</a:t>
            </a:r>
            <a:br>
              <a:rPr lang="fr-FR" sz="4400" dirty="0" smtClean="0">
                <a:solidFill>
                  <a:srgbClr val="0070C0"/>
                </a:solidFill>
              </a:rPr>
            </a:br>
            <a:r>
              <a:rPr lang="fr-FR" sz="3100" dirty="0" smtClean="0">
                <a:solidFill>
                  <a:srgbClr val="0070C0"/>
                </a:solidFill>
              </a:rPr>
              <a:t>Cession, entrée d’un nouvel actionnaire</a:t>
            </a:r>
            <a:endParaRPr lang="fr-FR" sz="31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4227" y="1845275"/>
            <a:ext cx="8435546" cy="433310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FR" sz="7200" b="1" u="sng" dirty="0"/>
              <a:t>A : Cession</a:t>
            </a:r>
            <a:endParaRPr lang="fr-FR" sz="7200" dirty="0"/>
          </a:p>
          <a:p>
            <a:r>
              <a:rPr lang="fr-FR" sz="1400" b="1" dirty="0"/>
              <a:t> </a:t>
            </a:r>
            <a:endParaRPr lang="fr-FR" sz="1400" dirty="0"/>
          </a:p>
          <a:p>
            <a:pPr algn="l"/>
            <a:r>
              <a:rPr lang="fr-FR" sz="4800" dirty="0"/>
              <a:t>Le contrat PSAA </a:t>
            </a:r>
            <a:r>
              <a:rPr lang="fr-FR" sz="4800" dirty="0" err="1" smtClean="0"/>
              <a:t>Passenger</a:t>
            </a:r>
            <a:r>
              <a:rPr lang="fr-FR" sz="4800" dirty="0" smtClean="0"/>
              <a:t> </a:t>
            </a:r>
            <a:r>
              <a:rPr lang="fr-FR" sz="4800" dirty="0"/>
              <a:t>Service Agent agreement, (en français contrat d’agrément agence) détermine le bilan analysé par IATA.</a:t>
            </a:r>
          </a:p>
          <a:p>
            <a:pPr algn="l">
              <a:lnSpc>
                <a:spcPct val="120000"/>
              </a:lnSpc>
            </a:pPr>
            <a:r>
              <a:rPr lang="fr-FR" sz="4800" dirty="0" smtClean="0"/>
              <a:t>En </a:t>
            </a:r>
            <a:r>
              <a:rPr lang="fr-FR" sz="4800" dirty="0"/>
              <a:t>cas de nouveau contrat PSAA, consécutif à un changement de numéro de TVA intra-communautaire, c’est-à-dire l</a:t>
            </a:r>
            <a:r>
              <a:rPr lang="fr-FR" sz="4800" b="1" dirty="0"/>
              <a:t>ors d’une cession de fonds, c’est le bilan de la société qui rachète que IATA analyse. </a:t>
            </a:r>
            <a:endParaRPr lang="fr-FR" sz="4800" dirty="0"/>
          </a:p>
          <a:p>
            <a:pPr algn="l">
              <a:lnSpc>
                <a:spcPct val="120000"/>
              </a:lnSpc>
            </a:pPr>
            <a:endParaRPr lang="fr-FR" sz="4800" dirty="0" smtClean="0"/>
          </a:p>
          <a:p>
            <a:pPr algn="l">
              <a:lnSpc>
                <a:spcPct val="120000"/>
              </a:lnSpc>
            </a:pPr>
            <a:r>
              <a:rPr lang="fr-FR" sz="4800" b="1" dirty="0" smtClean="0"/>
              <a:t>Cas </a:t>
            </a:r>
            <a:r>
              <a:rPr lang="fr-FR" sz="4800" b="1" dirty="0"/>
              <a:t>A-1 :</a:t>
            </a:r>
            <a:r>
              <a:rPr lang="fr-FR" sz="4800" dirty="0"/>
              <a:t> L’acheteur a un contrat PSAA ( N° de TVA répertorié chez IATA )  </a:t>
            </a:r>
            <a:r>
              <a:rPr lang="fr-FR" sz="4800" b="1" dirty="0"/>
              <a:t>il rattache le  fonds de commerce au PSAA</a:t>
            </a:r>
            <a:r>
              <a:rPr lang="fr-FR" sz="4800" dirty="0"/>
              <a:t> </a:t>
            </a:r>
            <a:r>
              <a:rPr lang="fr-FR" sz="4800" b="1" dirty="0"/>
              <a:t>qu’il possède</a:t>
            </a:r>
            <a:r>
              <a:rPr lang="fr-FR" sz="4800" dirty="0"/>
              <a:t> donc on ne fera pas signer un nouveau contrat. </a:t>
            </a:r>
          </a:p>
          <a:p>
            <a:pPr algn="l">
              <a:lnSpc>
                <a:spcPct val="120000"/>
              </a:lnSpc>
            </a:pPr>
            <a:r>
              <a:rPr lang="fr-FR" sz="4800" dirty="0"/>
              <a:t>                                Son bilan répond aux critères pas de garantie bancaire</a:t>
            </a:r>
          </a:p>
          <a:p>
            <a:pPr algn="l">
              <a:lnSpc>
                <a:spcPct val="120000"/>
              </a:lnSpc>
            </a:pPr>
            <a:r>
              <a:rPr lang="fr-FR" sz="4800" dirty="0"/>
              <a:t>                                Son bilan ne répond pas aux critères, il avait forcément déjà une garantie qui sera donc augmentée de par l’apport </a:t>
            </a:r>
            <a:r>
              <a:rPr lang="fr-FR" sz="4800" dirty="0" smtClean="0"/>
              <a:t>  	      du </a:t>
            </a:r>
            <a:r>
              <a:rPr lang="fr-FR" sz="4800" dirty="0"/>
              <a:t>volume de l’agence </a:t>
            </a:r>
            <a:r>
              <a:rPr lang="fr-FR" sz="4800" dirty="0" smtClean="0"/>
              <a:t>rachetée</a:t>
            </a:r>
          </a:p>
          <a:p>
            <a:pPr algn="l">
              <a:lnSpc>
                <a:spcPct val="120000"/>
              </a:lnSpc>
            </a:pPr>
            <a:endParaRPr lang="fr-FR" sz="3200" dirty="0"/>
          </a:p>
          <a:p>
            <a:pPr algn="l">
              <a:lnSpc>
                <a:spcPct val="120000"/>
              </a:lnSpc>
            </a:pPr>
            <a:r>
              <a:rPr lang="fr-FR" sz="4800" b="1" dirty="0"/>
              <a:t>Cas A-2 :</a:t>
            </a:r>
            <a:r>
              <a:rPr lang="fr-FR" sz="4800" dirty="0"/>
              <a:t> L’acheteur n’a pas d’agrément IATA. Il y a donc nouveau PSAA : Il est donc considéré comme un nouvel entrant et doit fournir une garantie bancaire pendant 2 ans.</a:t>
            </a:r>
          </a:p>
          <a:p>
            <a:pPr algn="l">
              <a:lnSpc>
                <a:spcPct val="120000"/>
              </a:lnSpc>
            </a:pPr>
            <a:r>
              <a:rPr lang="fr-FR" sz="3200" dirty="0"/>
              <a:t> </a:t>
            </a:r>
          </a:p>
          <a:p>
            <a:pPr algn="l">
              <a:lnSpc>
                <a:spcPct val="120000"/>
              </a:lnSpc>
            </a:pPr>
            <a:r>
              <a:rPr lang="fr-FR" sz="4800" b="1" dirty="0"/>
              <a:t>Cas A-3 :</a:t>
            </a:r>
            <a:r>
              <a:rPr lang="fr-FR" sz="4800" dirty="0"/>
              <a:t> L’acheteur a un contrat PSAA ( Numéro TVA répertorié dans la base IATA) </a:t>
            </a:r>
            <a:r>
              <a:rPr lang="fr-FR" sz="4800" b="1" dirty="0"/>
              <a:t>mais ne le rattache pas le fonds de commerce à son PSAA : On revient au cas A2</a:t>
            </a:r>
            <a:endParaRPr lang="fr-FR" sz="4800" dirty="0"/>
          </a:p>
          <a:p>
            <a:r>
              <a:rPr lang="fr-FR" sz="1400" b="1" dirty="0"/>
              <a:t> 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6753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3508" y="1416908"/>
            <a:ext cx="7772400" cy="354228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0070C0"/>
                </a:solidFill>
              </a:rPr>
              <a:t>Transmission d’entreprise</a:t>
            </a:r>
            <a:br>
              <a:rPr lang="fr-FR" sz="4400" dirty="0" smtClean="0">
                <a:solidFill>
                  <a:srgbClr val="0070C0"/>
                </a:solidFill>
              </a:rPr>
            </a:br>
            <a:r>
              <a:rPr lang="fr-FR" sz="3100" dirty="0" smtClean="0">
                <a:solidFill>
                  <a:srgbClr val="0070C0"/>
                </a:solidFill>
              </a:rPr>
              <a:t>Cession, entrée d’un nouvel actionnaire</a:t>
            </a:r>
            <a:endParaRPr lang="fr-FR" sz="31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1276" y="1977080"/>
            <a:ext cx="8435546" cy="400359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fr-FR" sz="5100" b="1" u="sng" dirty="0"/>
              <a:t>B -Changement d’actionnaire </a:t>
            </a:r>
            <a:endParaRPr lang="fr-FR" sz="5100" b="1" u="sng" dirty="0" smtClean="0"/>
          </a:p>
          <a:p>
            <a:pPr algn="l"/>
            <a:r>
              <a:rPr lang="fr-FR" sz="3700" b="1" u="sng" dirty="0" smtClean="0"/>
              <a:t>(</a:t>
            </a:r>
            <a:r>
              <a:rPr lang="fr-FR" sz="3700" b="1" u="sng" dirty="0"/>
              <a:t>donc maintien du N° de TVA intracommunautaire et du PSAA</a:t>
            </a:r>
            <a:endParaRPr lang="fr-FR" sz="3700" dirty="0"/>
          </a:p>
          <a:p>
            <a:pPr algn="l"/>
            <a:r>
              <a:rPr lang="fr-FR" sz="3700" b="1" dirty="0"/>
              <a:t> </a:t>
            </a:r>
            <a:endParaRPr lang="fr-FR" sz="3700" dirty="0"/>
          </a:p>
          <a:p>
            <a:pPr algn="l"/>
            <a:r>
              <a:rPr lang="fr-FR" sz="3700" b="1" dirty="0"/>
              <a:t>B-1 Moins de 30 %</a:t>
            </a:r>
            <a:r>
              <a:rPr lang="fr-FR" sz="3700" dirty="0"/>
              <a:t> : on n’analyse pas le bilan. </a:t>
            </a:r>
          </a:p>
          <a:p>
            <a:pPr algn="l"/>
            <a:r>
              <a:rPr lang="fr-FR" sz="3700" b="1" dirty="0"/>
              <a:t> </a:t>
            </a:r>
            <a:endParaRPr lang="fr-FR" sz="3700" dirty="0"/>
          </a:p>
          <a:p>
            <a:pPr algn="l">
              <a:lnSpc>
                <a:spcPct val="170000"/>
              </a:lnSpc>
            </a:pPr>
            <a:r>
              <a:rPr lang="fr-FR" sz="3700" b="1" dirty="0"/>
              <a:t>B-2 Plus de 30 %</a:t>
            </a:r>
            <a:r>
              <a:rPr lang="fr-FR" sz="3700" dirty="0"/>
              <a:t>  : </a:t>
            </a:r>
            <a:r>
              <a:rPr lang="fr-FR" sz="3700" dirty="0" smtClean="0"/>
              <a:t>IATA </a:t>
            </a:r>
            <a:r>
              <a:rPr lang="fr-FR" sz="3700" dirty="0"/>
              <a:t>fait une nouvelle analyse sur la base d’une situation incluant un mois d’activité avec le nouvel actionnaire et transmise à IATA dans les 90 jours suivant l’entrée du nouvel </a:t>
            </a:r>
            <a:r>
              <a:rPr lang="fr-FR" sz="3700" dirty="0" smtClean="0"/>
              <a:t>actionnaire.</a:t>
            </a:r>
          </a:p>
          <a:p>
            <a:pPr algn="l">
              <a:lnSpc>
                <a:spcPct val="170000"/>
              </a:lnSpc>
            </a:pPr>
            <a:endParaRPr lang="fr-FR" sz="3700" dirty="0" smtClean="0"/>
          </a:p>
          <a:p>
            <a:pPr algn="l">
              <a:lnSpc>
                <a:spcPct val="170000"/>
              </a:lnSpc>
            </a:pPr>
            <a:r>
              <a:rPr lang="fr-FR" sz="3700" dirty="0" smtClean="0"/>
              <a:t>Si </a:t>
            </a:r>
            <a:r>
              <a:rPr lang="fr-FR" sz="3700" dirty="0"/>
              <a:t>non conforme : IATA maintient la garantie bancaire, réactualise éventuellement le montant ou demande une garantie </a:t>
            </a:r>
            <a:r>
              <a:rPr lang="fr-FR" sz="3700" dirty="0" smtClean="0"/>
              <a:t>bancaire</a:t>
            </a:r>
          </a:p>
          <a:p>
            <a:pPr algn="l">
              <a:lnSpc>
                <a:spcPct val="170000"/>
              </a:lnSpc>
            </a:pPr>
            <a:r>
              <a:rPr lang="fr-FR" sz="3700" dirty="0" smtClean="0"/>
              <a:t>Si </a:t>
            </a:r>
            <a:r>
              <a:rPr lang="fr-FR" sz="3700" dirty="0"/>
              <a:t>cette situation est conforme : pas de garantie bancaire.</a:t>
            </a:r>
          </a:p>
          <a:p>
            <a:pPr>
              <a:lnSpc>
                <a:spcPct val="170000"/>
              </a:lnSpc>
            </a:pPr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570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08670"/>
            <a:ext cx="7772400" cy="56841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rgbClr val="0070C0"/>
                </a:solidFill>
              </a:rPr>
              <a:t>Autre modification importante</a:t>
            </a:r>
            <a:br>
              <a:rPr lang="fr-FR" sz="4400" b="1" dirty="0" smtClean="0">
                <a:solidFill>
                  <a:srgbClr val="0070C0"/>
                </a:solidFill>
              </a:rPr>
            </a:br>
            <a:r>
              <a:rPr lang="fr-FR" sz="3100" b="1" dirty="0" smtClean="0">
                <a:solidFill>
                  <a:srgbClr val="0070C0"/>
                </a:solidFill>
              </a:rPr>
              <a:t>au 1</a:t>
            </a:r>
            <a:r>
              <a:rPr lang="fr-FR" sz="3100" b="1" baseline="30000" dirty="0" smtClean="0">
                <a:solidFill>
                  <a:srgbClr val="0070C0"/>
                </a:solidFill>
              </a:rPr>
              <a:t>er</a:t>
            </a:r>
            <a:r>
              <a:rPr lang="fr-FR" sz="3100" b="1" dirty="0" smtClean="0">
                <a:solidFill>
                  <a:srgbClr val="0070C0"/>
                </a:solidFill>
              </a:rPr>
              <a:t> avril 2017</a:t>
            </a:r>
            <a:endParaRPr lang="fr-FR" sz="31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1276" y="1977080"/>
            <a:ext cx="8435546" cy="4003590"/>
          </a:xfrm>
        </p:spPr>
        <p:txBody>
          <a:bodyPr>
            <a:normAutofit/>
          </a:bodyPr>
          <a:lstStyle/>
          <a:p>
            <a:pPr algn="l"/>
            <a:endParaRPr lang="fr-FR" sz="1400" dirty="0"/>
          </a:p>
          <a:p>
            <a:pPr algn="l"/>
            <a:r>
              <a:rPr lang="fr-FR" sz="3200" dirty="0" smtClean="0"/>
              <a:t>La fréquence de règlement devient </a:t>
            </a:r>
            <a:r>
              <a:rPr lang="fr-FR" sz="3200" b="1" dirty="0" smtClean="0"/>
              <a:t>bimensuelle </a:t>
            </a:r>
          </a:p>
          <a:p>
            <a:r>
              <a:rPr lang="fr-FR" sz="3200" dirty="0" smtClean="0"/>
              <a:t>( au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et au 15 de chaque mois)</a:t>
            </a:r>
            <a:endParaRPr lang="fr-FR" sz="3200" dirty="0"/>
          </a:p>
          <a:p>
            <a:r>
              <a:rPr lang="fr-FR" sz="3200" b="1" dirty="0" smtClean="0"/>
              <a:t>Pour information en Europe:</a:t>
            </a:r>
          </a:p>
          <a:p>
            <a:pPr algn="l"/>
            <a:r>
              <a:rPr lang="fr-FR" dirty="0" smtClean="0"/>
              <a:t>2 pays sont en mensuel (Italie et Malte)</a:t>
            </a:r>
          </a:p>
          <a:p>
            <a:pPr algn="l"/>
            <a:r>
              <a:rPr lang="fr-FR" dirty="0" smtClean="0"/>
              <a:t>9 pays sont en </a:t>
            </a:r>
            <a:r>
              <a:rPr lang="fr-FR" dirty="0" err="1" smtClean="0"/>
              <a:t>bi-mensuel</a:t>
            </a:r>
            <a:endParaRPr lang="fr-FR" dirty="0" smtClean="0"/>
          </a:p>
          <a:p>
            <a:pPr algn="l"/>
            <a:r>
              <a:rPr lang="fr-FR" dirty="0" smtClean="0"/>
              <a:t>1 pays est en 3 X mois (Espagne)</a:t>
            </a:r>
          </a:p>
          <a:p>
            <a:pPr algn="l"/>
            <a:r>
              <a:rPr lang="fr-FR" dirty="0" smtClean="0"/>
              <a:t>17 pays sont en hebdomadaire ou 4 X mois……….</a:t>
            </a:r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3199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08670"/>
            <a:ext cx="7772400" cy="56841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rgbClr val="0070C0"/>
                </a:solidFill>
              </a:rPr>
              <a:t>Merci de votre attention</a:t>
            </a:r>
            <a:endParaRPr lang="fr-FR" sz="31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1276" y="1977080"/>
            <a:ext cx="8435546" cy="4003590"/>
          </a:xfrm>
        </p:spPr>
        <p:txBody>
          <a:bodyPr>
            <a:normAutofit/>
          </a:bodyPr>
          <a:lstStyle/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r>
              <a:rPr lang="fr-FR" sz="6600" dirty="0" smtClean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2116171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268</Words>
  <Application>Microsoft Office PowerPoint</Application>
  <PresentationFormat>Affichage à l'écran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Browallia New</vt:lpstr>
      <vt:lpstr>Calibri</vt:lpstr>
      <vt:lpstr>Calibri Light</vt:lpstr>
      <vt:lpstr>Thème Office</vt:lpstr>
      <vt:lpstr>CRITERES IATA Ce qui change </vt:lpstr>
      <vt:lpstr>RAPPEL</vt:lpstr>
      <vt:lpstr>Les points qui posaient problème et ont justifié une nouvelle négociation :</vt:lpstr>
      <vt:lpstr>Ce qui a été obtenu pour application au 1er JANVIER 2017: </vt:lpstr>
      <vt:lpstr>Transmission d’entreprise Cession, entrée d’un nouvel actionnaire</vt:lpstr>
      <vt:lpstr>Transmission d’entreprise Cession, entrée d’un nouvel actionnaire</vt:lpstr>
      <vt:lpstr>Autre modification importante au 1er avril 2017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BUQUET</dc:creator>
  <cp:lastModifiedBy>Jean-Marc ROZE</cp:lastModifiedBy>
  <cp:revision>14</cp:revision>
  <dcterms:created xsi:type="dcterms:W3CDTF">2016-09-06T15:31:21Z</dcterms:created>
  <dcterms:modified xsi:type="dcterms:W3CDTF">2016-10-25T13:28:47Z</dcterms:modified>
</cp:coreProperties>
</file>