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7"/>
    <p:sldMasterId id="2147483653" r:id="rId18"/>
    <p:sldMasterId id="2147483660" r:id="rId19"/>
    <p:sldMasterId id="2147483694" r:id="rId20"/>
    <p:sldMasterId id="2147483906" r:id="rId21"/>
    <p:sldMasterId id="2147483939" r:id="rId22"/>
    <p:sldMasterId id="2147484014" r:id="rId23"/>
    <p:sldMasterId id="2147484020" r:id="rId24"/>
    <p:sldMasterId id="2147484030" r:id="rId25"/>
  </p:sldMasterIdLst>
  <p:notesMasterIdLst>
    <p:notesMasterId r:id="rId58"/>
  </p:notesMasterIdLst>
  <p:sldIdLst>
    <p:sldId id="1735" r:id="rId26"/>
    <p:sldId id="1905" r:id="rId27"/>
    <p:sldId id="1636" r:id="rId28"/>
    <p:sldId id="1898" r:id="rId29"/>
    <p:sldId id="1851" r:id="rId30"/>
    <p:sldId id="1857" r:id="rId31"/>
    <p:sldId id="1887" r:id="rId32"/>
    <p:sldId id="1858" r:id="rId33"/>
    <p:sldId id="1859" r:id="rId34"/>
    <p:sldId id="1860" r:id="rId35"/>
    <p:sldId id="1862" r:id="rId36"/>
    <p:sldId id="1726" r:id="rId37"/>
    <p:sldId id="1865" r:id="rId38"/>
    <p:sldId id="1863" r:id="rId39"/>
    <p:sldId id="1864" r:id="rId40"/>
    <p:sldId id="1868" r:id="rId41"/>
    <p:sldId id="1866" r:id="rId42"/>
    <p:sldId id="1721" r:id="rId43"/>
    <p:sldId id="1714" r:id="rId44"/>
    <p:sldId id="1869" r:id="rId45"/>
    <p:sldId id="1893" r:id="rId46"/>
    <p:sldId id="1892" r:id="rId47"/>
    <p:sldId id="1723" r:id="rId48"/>
    <p:sldId id="1867" r:id="rId49"/>
    <p:sldId id="1854" r:id="rId50"/>
    <p:sldId id="1870" r:id="rId51"/>
    <p:sldId id="1871" r:id="rId52"/>
    <p:sldId id="1904" r:id="rId53"/>
    <p:sldId id="1901" r:id="rId54"/>
    <p:sldId id="1902" r:id="rId55"/>
    <p:sldId id="1880" r:id="rId56"/>
    <p:sldId id="1589" r:id="rId57"/>
  </p:sldIdLst>
  <p:sldSz cx="9144000" cy="5143500" type="screen16x9"/>
  <p:notesSz cx="6799263" cy="9929813"/>
  <p:defaultTextStyle>
    <a:defPPr>
      <a:defRPr lang="en-US"/>
    </a:defPPr>
    <a:lvl1pPr marL="0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40385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80771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21156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61542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701927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42312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82698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23083" algn="l" defTabSz="6807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708" userDrawn="1">
          <p15:clr>
            <a:srgbClr val="A4A3A4"/>
          </p15:clr>
        </p15:guide>
        <p15:guide id="4" pos="36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" initials="N" lastIdx="1" clrIdx="0">
    <p:extLst>
      <p:ext uri="{19B8F6BF-5375-455C-9EA6-DF929625EA0E}">
        <p15:presenceInfo xmlns:p15="http://schemas.microsoft.com/office/powerpoint/2012/main" userId="Nicolas" providerId="None"/>
      </p:ext>
    </p:extLst>
  </p:cmAuthor>
  <p:cmAuthor id="2" name="Parraud Benoit" initials="PB" lastIdx="7" clrIdx="1">
    <p:extLst>
      <p:ext uri="{19B8F6BF-5375-455C-9EA6-DF929625EA0E}">
        <p15:presenceInfo xmlns:p15="http://schemas.microsoft.com/office/powerpoint/2012/main" userId="S::bparraud@office496.o365.ovh.com::adbc365b-a628-48de-8f76-be19627dbe37" providerId="AD"/>
      </p:ext>
    </p:extLst>
  </p:cmAuthor>
  <p:cmAuthor id="3" name="Séverine Tabard" initials="ST" lastIdx="5" clrIdx="2">
    <p:extLst>
      <p:ext uri="{19B8F6BF-5375-455C-9EA6-DF929625EA0E}">
        <p15:presenceInfo xmlns:p15="http://schemas.microsoft.com/office/powerpoint/2012/main" userId="S-1-5-21-762420829-1768397274-2107856526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FCD"/>
    <a:srgbClr val="288286"/>
    <a:srgbClr val="68D2CF"/>
    <a:srgbClr val="9A57CD"/>
    <a:srgbClr val="DD4B5A"/>
    <a:srgbClr val="13B9B7"/>
    <a:srgbClr val="59CECC"/>
    <a:srgbClr val="37BBC1"/>
    <a:srgbClr val="D9D9D9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96" d="100"/>
          <a:sy n="96" d="100"/>
        </p:scale>
        <p:origin x="200" y="48"/>
      </p:cViewPr>
      <p:guideLst>
        <p:guide orient="horz" pos="708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1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5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4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8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7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3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6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customXml" Target="../customXml/item8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Master" Target="slideMasters/slideMaster9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90660300138231131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B9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4B5A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60-490D-BB19-682E022898C7}"/>
              </c:ext>
            </c:extLst>
          </c:dPt>
          <c:dPt>
            <c:idx val="1"/>
            <c:invertIfNegative val="0"/>
            <c:bubble3D val="0"/>
            <c:spPr>
              <a:solidFill>
                <a:srgbClr val="5AC6E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0-490D-BB19-682E022898C7}"/>
              </c:ext>
            </c:extLst>
          </c:dPt>
          <c:dPt>
            <c:idx val="3"/>
            <c:invertIfNegative val="0"/>
            <c:bubble3D val="0"/>
            <c:spPr>
              <a:solidFill>
                <a:srgbClr val="28828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60-490D-BB19-682E022898C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7E-4F99-BF24-5836B8889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5.2396439041424381E-2</c:v>
                </c:pt>
                <c:pt idx="1">
                  <c:v>0.78262148695140521</c:v>
                </c:pt>
                <c:pt idx="2">
                  <c:v>8.7540604983758E-2</c:v>
                </c:pt>
                <c:pt idx="3">
                  <c:v>7.7441269023492382E-2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E-4F99-BF24-5836B8889A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5D-45A1-8DD4-8B8470E2D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0.40174984000000002</c:v>
                </c:pt>
                <c:pt idx="1">
                  <c:v>0.26249169999999999</c:v>
                </c:pt>
                <c:pt idx="2">
                  <c:v>0.23268390999999999</c:v>
                </c:pt>
                <c:pt idx="3">
                  <c:v>0.1604054</c:v>
                </c:pt>
                <c:pt idx="4">
                  <c:v>0.12909233000000001</c:v>
                </c:pt>
                <c:pt idx="5">
                  <c:v>0.115</c:v>
                </c:pt>
                <c:pt idx="6">
                  <c:v>0.11129037999999999</c:v>
                </c:pt>
                <c:pt idx="7">
                  <c:v>0.10437962000000001</c:v>
                </c:pt>
                <c:pt idx="8">
                  <c:v>0.10241926</c:v>
                </c:pt>
                <c:pt idx="9">
                  <c:v>9.1920600000000005E-2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D-45A1-8DD4-8B8470E2DA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0.44663002000000002</c:v>
                </c:pt>
                <c:pt idx="1">
                  <c:v>0.43955221999999999</c:v>
                </c:pt>
                <c:pt idx="2">
                  <c:v>0.48827359999999997</c:v>
                </c:pt>
                <c:pt idx="3">
                  <c:v>0.44072721999999998</c:v>
                </c:pt>
                <c:pt idx="4">
                  <c:v>0.31067348</c:v>
                </c:pt>
                <c:pt idx="5">
                  <c:v>0.27100589000000003</c:v>
                </c:pt>
                <c:pt idx="6">
                  <c:v>0.26080710000000001</c:v>
                </c:pt>
                <c:pt idx="7">
                  <c:v>0.28062037999999995</c:v>
                </c:pt>
                <c:pt idx="8">
                  <c:v>0.28638109</c:v>
                </c:pt>
                <c:pt idx="9">
                  <c:v>0.28307940000000009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D-45A1-8DD4-8B8470E2DAA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0.15162</c:v>
                </c:pt>
                <c:pt idx="1">
                  <c:v>0.29795588000000001</c:v>
                </c:pt>
                <c:pt idx="2">
                  <c:v>0.27904229000000003</c:v>
                </c:pt>
                <c:pt idx="3">
                  <c:v>0.39886724000000001</c:v>
                </c:pt>
                <c:pt idx="4">
                  <c:v>0.56023418000000003</c:v>
                </c:pt>
                <c:pt idx="5">
                  <c:v>0.61399411000000004</c:v>
                </c:pt>
                <c:pt idx="6">
                  <c:v>0.62790254999999995</c:v>
                </c:pt>
                <c:pt idx="7">
                  <c:v>0.61499999999999999</c:v>
                </c:pt>
                <c:pt idx="8">
                  <c:v>0.61119975999999998</c:v>
                </c:pt>
                <c:pt idx="9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D-45A1-8DD4-8B8470E2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6154216"/>
        <c:axId val="256154608"/>
      </c:barChart>
      <c:catAx>
        <c:axId val="2561542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56154608"/>
        <c:crosses val="autoZero"/>
        <c:auto val="1"/>
        <c:lblAlgn val="ctr"/>
        <c:lblOffset val="100"/>
        <c:noMultiLvlLbl val="0"/>
      </c:catAx>
      <c:valAx>
        <c:axId val="256154608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1542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5D-45A1-8DD4-8B8470E2D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0.42447583</c:v>
                </c:pt>
                <c:pt idx="1">
                  <c:v>0.41830382999999999</c:v>
                </c:pt>
                <c:pt idx="2">
                  <c:v>0.41254823000000002</c:v>
                </c:pt>
                <c:pt idx="3">
                  <c:v>0.40207584000000007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D-45A1-8DD4-8B8470E2DA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0.40754304000000008</c:v>
                </c:pt>
                <c:pt idx="1">
                  <c:v>0.43134742999999992</c:v>
                </c:pt>
                <c:pt idx="2">
                  <c:v>0.39876963999999993</c:v>
                </c:pt>
                <c:pt idx="3">
                  <c:v>0.42086623000000006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D-45A1-8DD4-8B8470E2DAA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0.16798103</c:v>
                </c:pt>
                <c:pt idx="1">
                  <c:v>0.1503486</c:v>
                </c:pt>
                <c:pt idx="2">
                  <c:v>0.18868186000000001</c:v>
                </c:pt>
                <c:pt idx="3">
                  <c:v>0.17705777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D-45A1-8DD4-8B8470E2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8159152"/>
        <c:axId val="251381744"/>
      </c:barChart>
      <c:catAx>
        <c:axId val="1181591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51381744"/>
        <c:crosses val="autoZero"/>
        <c:auto val="1"/>
        <c:lblAlgn val="ctr"/>
        <c:lblOffset val="100"/>
        <c:noMultiLvlLbl val="0"/>
      </c:catAx>
      <c:valAx>
        <c:axId val="251381744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1591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5D-45A1-8DD4-8B8470E2D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0.62870194999999995</c:v>
                </c:pt>
                <c:pt idx="1">
                  <c:v>0.36836025</c:v>
                </c:pt>
                <c:pt idx="2">
                  <c:v>0.33714007000000001</c:v>
                </c:pt>
                <c:pt idx="3">
                  <c:v>0.2584417</c:v>
                </c:pt>
                <c:pt idx="4">
                  <c:v>0.29850547999999999</c:v>
                </c:pt>
                <c:pt idx="5">
                  <c:v>0.27351768999999998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D-45A1-8DD4-8B8470E2DA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0.27389469</c:v>
                </c:pt>
                <c:pt idx="1">
                  <c:v>0.43878941999999999</c:v>
                </c:pt>
                <c:pt idx="2">
                  <c:v>0.44125721999999995</c:v>
                </c:pt>
                <c:pt idx="3">
                  <c:v>0.50256520000000005</c:v>
                </c:pt>
                <c:pt idx="4">
                  <c:v>0.44409562000000002</c:v>
                </c:pt>
                <c:pt idx="5">
                  <c:v>0.43671242999999998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D-45A1-8DD4-8B8470E2DAA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9.7403580000000003E-2</c:v>
                </c:pt>
                <c:pt idx="1">
                  <c:v>0.19285002000000004</c:v>
                </c:pt>
                <c:pt idx="2">
                  <c:v>0.22160231</c:v>
                </c:pt>
                <c:pt idx="3">
                  <c:v>0.23899270000000003</c:v>
                </c:pt>
                <c:pt idx="4">
                  <c:v>0.25739830000000002</c:v>
                </c:pt>
                <c:pt idx="5">
                  <c:v>0.28976948000000002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D-45A1-8DD4-8B8470E2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6151472"/>
        <c:axId val="256152648"/>
      </c:barChart>
      <c:catAx>
        <c:axId val="2561514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56152648"/>
        <c:crosses val="autoZero"/>
        <c:auto val="1"/>
        <c:lblAlgn val="ctr"/>
        <c:lblOffset val="100"/>
        <c:noMultiLvlLbl val="0"/>
      </c:catAx>
      <c:valAx>
        <c:axId val="256152648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1514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50-443D-BAB1-1E4BD3697B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0.40929643999999998</c:v>
                </c:pt>
                <c:pt idx="1">
                  <c:v>0.31237147999999998</c:v>
                </c:pt>
                <c:pt idx="2">
                  <c:v>0.25232290000000002</c:v>
                </c:pt>
                <c:pt idx="3">
                  <c:v>0.37409345000000005</c:v>
                </c:pt>
                <c:pt idx="4">
                  <c:v>0.26654449000000002</c:v>
                </c:pt>
                <c:pt idx="5">
                  <c:v>0.24134229999999998</c:v>
                </c:pt>
                <c:pt idx="6">
                  <c:v>0.25737690000000002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D-45A1-8DD4-8B8470E2DA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0.44451941999999994</c:v>
                </c:pt>
                <c:pt idx="1">
                  <c:v>0.50889620000000002</c:v>
                </c:pt>
                <c:pt idx="2">
                  <c:v>0.43680082999999997</c:v>
                </c:pt>
                <c:pt idx="3">
                  <c:v>0.48046700999999997</c:v>
                </c:pt>
                <c:pt idx="4">
                  <c:v>0.52105979000000002</c:v>
                </c:pt>
                <c:pt idx="5">
                  <c:v>0.42186463000000002</c:v>
                </c:pt>
                <c:pt idx="6">
                  <c:v>0.39768104000000004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D-45A1-8DD4-8B8470E2DAA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Feuil1!$D$2:$D$8</c:f>
              <c:numCache>
                <c:formatCode>0%</c:formatCode>
                <c:ptCount val="7"/>
                <c:pt idx="0">
                  <c:v>0.14618410000000001</c:v>
                </c:pt>
                <c:pt idx="1">
                  <c:v>0.17873205</c:v>
                </c:pt>
                <c:pt idx="2">
                  <c:v>0.31087587999999999</c:v>
                </c:pt>
                <c:pt idx="3">
                  <c:v>0.1454396</c:v>
                </c:pt>
                <c:pt idx="4">
                  <c:v>0.21239532</c:v>
                </c:pt>
                <c:pt idx="5">
                  <c:v>0.33679267000000002</c:v>
                </c:pt>
                <c:pt idx="6">
                  <c:v>0.34494145999999992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D-45A1-8DD4-8B8470E2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6155000"/>
        <c:axId val="256141280"/>
      </c:barChart>
      <c:catAx>
        <c:axId val="25615500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56141280"/>
        <c:crosses val="autoZero"/>
        <c:auto val="1"/>
        <c:lblAlgn val="ctr"/>
        <c:lblOffset val="100"/>
        <c:noMultiLvlLbl val="0"/>
      </c:catAx>
      <c:valAx>
        <c:axId val="256141280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155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86458416111531378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rgbClr val="13B9B7"/>
              </a:solidFill>
            </a:ln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2D-48E0-AEBB-36854B8868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Feuil1!$A$2:$A$12</c:f>
              <c:numCache>
                <c:formatCode>General</c:formatCode>
                <c:ptCount val="11"/>
              </c:numCache>
            </c:numRef>
          </c:cat>
          <c:val>
            <c:numRef>
              <c:f>Feuil1!$B$2:$B$12</c:f>
              <c:numCache>
                <c:formatCode>0%</c:formatCode>
                <c:ptCount val="11"/>
                <c:pt idx="0">
                  <c:v>0.75499989999999995</c:v>
                </c:pt>
                <c:pt idx="1">
                  <c:v>0.75030289987884002</c:v>
                </c:pt>
                <c:pt idx="2">
                  <c:v>0.73283550686579724</c:v>
                </c:pt>
                <c:pt idx="3">
                  <c:v>0.71499999999999997</c:v>
                </c:pt>
                <c:pt idx="4">
                  <c:v>0.71499999999999997</c:v>
                </c:pt>
                <c:pt idx="5">
                  <c:v>0.70162811934875235</c:v>
                </c:pt>
                <c:pt idx="6">
                  <c:v>0.68862952454819026</c:v>
                </c:pt>
                <c:pt idx="7">
                  <c:v>0.69499989999999989</c:v>
                </c:pt>
                <c:pt idx="8">
                  <c:v>0.68102292759082894</c:v>
                </c:pt>
                <c:pt idx="9">
                  <c:v>0.68076292769482893</c:v>
                </c:pt>
                <c:pt idx="10">
                  <c:v>0.65500473799810477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D-48E0-AEBB-36854B8868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250686216"/>
        <c:axId val="250681904"/>
      </c:barChart>
      <c:barChart>
        <c:barDir val="bar"/>
        <c:grouping val="clustere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874327819333078E-3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D-48E0-AEBB-36854B8868A0}"/>
                </c:ext>
              </c:extLst>
            </c:dLbl>
            <c:dLbl>
              <c:idx val="2"/>
              <c:layout>
                <c:manualLayout>
                  <c:x val="-5.2345819290469855E-3"/>
                  <c:y val="4.772039665193783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D-48E0-AEBB-36854B8868A0}"/>
                </c:ext>
              </c:extLst>
            </c:dLbl>
            <c:dLbl>
              <c:idx val="3"/>
              <c:layout>
                <c:manualLayout>
                  <c:x val="2.1251674430251052E-3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D-48E0-AEBB-36854B8868A0}"/>
                </c:ext>
              </c:extLst>
            </c:dLbl>
            <c:dLbl>
              <c:idx val="13"/>
              <c:layout>
                <c:manualLayout>
                  <c:x val="-2.10806138442366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D-48E0-AEBB-36854B8868A0}"/>
                </c:ext>
              </c:extLst>
            </c:dLbl>
            <c:dLbl>
              <c:idx val="14"/>
              <c:layout>
                <c:manualLayout>
                  <c:x val="-9.808977453203159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D-48E0-AEBB-36854B8868A0}"/>
                </c:ext>
              </c:extLst>
            </c:dLbl>
            <c:dLbl>
              <c:idx val="15"/>
              <c:layout>
                <c:manualLayout>
                  <c:x val="6.1985704525710977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D-48E0-AEBB-36854B8868A0}"/>
                </c:ext>
              </c:extLst>
            </c:dLbl>
            <c:dLbl>
              <c:idx val="16"/>
              <c:layout>
                <c:manualLayout>
                  <c:x val="-1.58104603831775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D-48E0-AEBB-36854B8868A0}"/>
                </c:ext>
              </c:extLst>
            </c:dLbl>
            <c:dLbl>
              <c:idx val="17"/>
              <c:layout>
                <c:manualLayout>
                  <c:x val="-1.8742796198901897E-2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D-48E0-AEBB-36854B886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Feuil1!$A$2:$A$12</c:f>
              <c:numCache>
                <c:formatCode>General</c:formatCode>
                <c:ptCount val="11"/>
              </c:numCache>
            </c:numRef>
          </c:cat>
          <c:val>
            <c:numRef>
              <c:f>Feuil1!$C$2:$C$12</c:f>
              <c:numCache>
                <c:formatCode>0%</c:formatCode>
                <c:ptCount val="11"/>
                <c:pt idx="0">
                  <c:v>0.34071946371221451</c:v>
                </c:pt>
                <c:pt idx="1">
                  <c:v>0.29215548313780676</c:v>
                </c:pt>
                <c:pt idx="2">
                  <c:v>0.27821368871452451</c:v>
                </c:pt>
                <c:pt idx="3">
                  <c:v>0.31982687206925114</c:v>
                </c:pt>
                <c:pt idx="4">
                  <c:v>0.3050382779846888</c:v>
                </c:pt>
                <c:pt idx="5">
                  <c:v>0.29641568143372743</c:v>
                </c:pt>
                <c:pt idx="6">
                  <c:v>0.31616067353573057</c:v>
                </c:pt>
                <c:pt idx="7">
                  <c:v>0.25129809948076021</c:v>
                </c:pt>
                <c:pt idx="8">
                  <c:v>0.28160288735884509</c:v>
                </c:pt>
                <c:pt idx="9">
                  <c:v>0.25741249703500119</c:v>
                </c:pt>
                <c:pt idx="10">
                  <c:v>0.24582630166947933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2D-48E0-AEBB-36854B8868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overlap val="7"/>
        <c:axId val="250687784"/>
        <c:axId val="250685824"/>
      </c:barChart>
      <c:catAx>
        <c:axId val="250686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50681904"/>
        <c:crosses val="autoZero"/>
        <c:auto val="1"/>
        <c:lblAlgn val="ctr"/>
        <c:lblOffset val="100"/>
        <c:noMultiLvlLbl val="0"/>
      </c:catAx>
      <c:valAx>
        <c:axId val="25068190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0686216"/>
        <c:crosses val="autoZero"/>
        <c:crossBetween val="between"/>
      </c:valAx>
      <c:valAx>
        <c:axId val="25068582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one"/>
        <c:crossAx val="250687784"/>
        <c:crosses val="autoZero"/>
        <c:crossBetween val="between"/>
      </c:valAx>
      <c:catAx>
        <c:axId val="250687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50685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52083333333331E-2"/>
          <c:y val="8.76689589401759E-4"/>
          <c:w val="0.87419144836777241"/>
          <c:h val="0.999123369574461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28828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C-48D9-84D9-9D309865BC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FC-48D9-84D9-9D309865BCA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FC-48D9-84D9-9D309865BC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</c:numCache>
            </c:numRef>
          </c:cat>
          <c:val>
            <c:numRef>
              <c:f>Arkusz1!$B$2:$B$10</c:f>
              <c:numCache>
                <c:formatCode>0%</c:formatCode>
                <c:ptCount val="9"/>
                <c:pt idx="0">
                  <c:v>0.50138479999999996</c:v>
                </c:pt>
                <c:pt idx="1">
                  <c:v>0.34740865999999998</c:v>
                </c:pt>
                <c:pt idx="2">
                  <c:v>0.40973404000000002</c:v>
                </c:pt>
                <c:pt idx="3">
                  <c:v>0.44368642000000003</c:v>
                </c:pt>
                <c:pt idx="4">
                  <c:v>0.46478840999999999</c:v>
                </c:pt>
                <c:pt idx="5">
                  <c:v>0.43047103000000003</c:v>
                </c:pt>
                <c:pt idx="6">
                  <c:v>0.34677286000000002</c:v>
                </c:pt>
                <c:pt idx="7">
                  <c:v>0.32474867000000002</c:v>
                </c:pt>
                <c:pt idx="8">
                  <c:v>0.28038369000000002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C-48D9-84D9-9D309865BCA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13B9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</c:numCache>
            </c:numRef>
          </c:cat>
          <c:val>
            <c:numRef>
              <c:f>Arkusz1!$C$2:$C$10</c:f>
              <c:numCache>
                <c:formatCode>0%</c:formatCode>
                <c:ptCount val="9"/>
                <c:pt idx="0">
                  <c:v>0.23746730999999999</c:v>
                </c:pt>
                <c:pt idx="1">
                  <c:v>0.39108694000000011</c:v>
                </c:pt>
                <c:pt idx="2">
                  <c:v>0.32146426999999994</c:v>
                </c:pt>
                <c:pt idx="3">
                  <c:v>0.28381868999999998</c:v>
                </c:pt>
                <c:pt idx="4">
                  <c:v>0.24762989999999999</c:v>
                </c:pt>
                <c:pt idx="5">
                  <c:v>0.28224589</c:v>
                </c:pt>
                <c:pt idx="6">
                  <c:v>0.35789610000000005</c:v>
                </c:pt>
                <c:pt idx="7">
                  <c:v>0.32040607000000004</c:v>
                </c:pt>
                <c:pt idx="8">
                  <c:v>0.31594127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3-4814-AF25-753736F99F8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rgbClr val="68D2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</c:numCache>
            </c:numRef>
          </c:cat>
          <c:val>
            <c:numRef>
              <c:f>Arkusz1!$D$2:$D$10</c:f>
              <c:numCache>
                <c:formatCode>0%</c:formatCode>
                <c:ptCount val="9"/>
                <c:pt idx="0">
                  <c:v>0.18733389</c:v>
                </c:pt>
                <c:pt idx="1">
                  <c:v>0.19572806000000001</c:v>
                </c:pt>
                <c:pt idx="2">
                  <c:v>0.19726066</c:v>
                </c:pt>
                <c:pt idx="3">
                  <c:v>0.21865771000000001</c:v>
                </c:pt>
                <c:pt idx="4">
                  <c:v>0.23278890999999999</c:v>
                </c:pt>
                <c:pt idx="5">
                  <c:v>0.23035011000000002</c:v>
                </c:pt>
                <c:pt idx="6">
                  <c:v>0.23220490999999999</c:v>
                </c:pt>
                <c:pt idx="7">
                  <c:v>0.25572289999999998</c:v>
                </c:pt>
                <c:pt idx="8">
                  <c:v>0.27929329000000003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33-4814-AF25-753736F99F8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</c:numCache>
            </c:numRef>
          </c:cat>
          <c:val>
            <c:numRef>
              <c:f>Arkusz1!$E$2:$E$10</c:f>
              <c:numCache>
                <c:formatCode>0%</c:formatCode>
                <c:ptCount val="9"/>
                <c:pt idx="0">
                  <c:v>5.3382220000000001E-2</c:v>
                </c:pt>
                <c:pt idx="1">
                  <c:v>5.0776439999999992E-2</c:v>
                </c:pt>
                <c:pt idx="2">
                  <c:v>4.7573819999999996E-2</c:v>
                </c:pt>
                <c:pt idx="3">
                  <c:v>3.6884210000000001E-2</c:v>
                </c:pt>
                <c:pt idx="4">
                  <c:v>2.9418030000000001E-2</c:v>
                </c:pt>
                <c:pt idx="5">
                  <c:v>4.5094079999999995E-2</c:v>
                </c:pt>
                <c:pt idx="6">
                  <c:v>3.49999E-2</c:v>
                </c:pt>
                <c:pt idx="7">
                  <c:v>6.1982719999999998E-2</c:v>
                </c:pt>
                <c:pt idx="8">
                  <c:v>9.0218099999999982E-2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33-4814-AF25-753736F99F8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Seria 5</c:v>
                </c:pt>
              </c:strCache>
            </c:strRef>
          </c:tx>
          <c:spPr>
            <a:solidFill>
              <a:srgbClr val="DD4B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</c:numCache>
            </c:numRef>
          </c:cat>
          <c:val>
            <c:numRef>
              <c:f>Arkusz1!$F$2:$F$10</c:f>
              <c:numCache>
                <c:formatCode>0%</c:formatCode>
                <c:ptCount val="9"/>
                <c:pt idx="0">
                  <c:v>2.0431290000000001E-2</c:v>
                </c:pt>
                <c:pt idx="1">
                  <c:v>1.49999E-2</c:v>
                </c:pt>
                <c:pt idx="2">
                  <c:v>2.3966870000000001E-2</c:v>
                </c:pt>
                <c:pt idx="3">
                  <c:v>1.6952350000000001E-2</c:v>
                </c:pt>
                <c:pt idx="4">
                  <c:v>2.5374089999999998E-2</c:v>
                </c:pt>
                <c:pt idx="5">
                  <c:v>1.1838400000000001E-2</c:v>
                </c:pt>
                <c:pt idx="6">
                  <c:v>2.8126229999999999E-2</c:v>
                </c:pt>
                <c:pt idx="7">
                  <c:v>3.713909E-2</c:v>
                </c:pt>
                <c:pt idx="8">
                  <c:v>3.4163150000000003E-2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33-4814-AF25-753736F99F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50683864"/>
        <c:axId val="250684256"/>
      </c:barChart>
      <c:catAx>
        <c:axId val="2506838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0684256"/>
        <c:crosses val="autoZero"/>
        <c:auto val="1"/>
        <c:lblAlgn val="ctr"/>
        <c:lblOffset val="100"/>
        <c:noMultiLvlLbl val="0"/>
      </c:catAx>
      <c:valAx>
        <c:axId val="250684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0683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61523578434875E-2"/>
          <c:y val="0.11816554809843401"/>
          <c:w val="0.90858339082237072"/>
          <c:h val="0.83078299776286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0.2612081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7-46E6-8D93-D6AEB72F602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0.49542380000000003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C7-46E6-8D93-D6AEB72F602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0.18189528999999996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C7-46E6-8D93-D6AEB72F602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6.1472480000000003E-2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C7-46E6-8D93-D6AEB72F6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26"/>
        <c:axId val="250687784"/>
        <c:axId val="250686216"/>
      </c:barChart>
      <c:catAx>
        <c:axId val="250687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686216"/>
        <c:crosses val="autoZero"/>
        <c:auto val="1"/>
        <c:lblAlgn val="ctr"/>
        <c:lblOffset val="100"/>
        <c:noMultiLvlLbl val="0"/>
      </c:catAx>
      <c:valAx>
        <c:axId val="25068621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068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7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0.11643705000000001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7-46E6-8D93-D6AEB72F602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0.42305082999999999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C7-46E6-8D93-D6AEB72F602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0.26426089000000003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C7-46E6-8D93-D6AEB72F602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C7-46E6-8D93-D6AEB72F60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0.19625081999999999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C7-46E6-8D93-D6AEB72F6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26"/>
        <c:axId val="250687784"/>
        <c:axId val="250686216"/>
      </c:barChart>
      <c:catAx>
        <c:axId val="250687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686216"/>
        <c:crosses val="autoZero"/>
        <c:auto val="1"/>
        <c:lblAlgn val="ctr"/>
        <c:lblOffset val="100"/>
        <c:noMultiLvlLbl val="0"/>
      </c:catAx>
      <c:valAx>
        <c:axId val="25068621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068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7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89-49B7-B164-1A0E69829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0.12480340999999999</c:v>
                </c:pt>
                <c:pt idx="1">
                  <c:v>0.11869567</c:v>
                </c:pt>
                <c:pt idx="2">
                  <c:v>0.12291763</c:v>
                </c:pt>
                <c:pt idx="3">
                  <c:v>0.12957490999999999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89-49B7-B164-1A0E6982987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0.24071990000000001</c:v>
                </c:pt>
                <c:pt idx="1">
                  <c:v>0.23440231</c:v>
                </c:pt>
                <c:pt idx="2">
                  <c:v>0.21730360999999998</c:v>
                </c:pt>
                <c:pt idx="3">
                  <c:v>0.19446292000000001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89-49B7-B164-1A0E6982987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C171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0.34878526000000004</c:v>
                </c:pt>
                <c:pt idx="1">
                  <c:v>0.32617347000000002</c:v>
                </c:pt>
                <c:pt idx="2">
                  <c:v>0.30499989999999999</c:v>
                </c:pt>
                <c:pt idx="3">
                  <c:v>0.28250929000000002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89-49B7-B164-1A0E6982987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0.11829721</c:v>
                </c:pt>
                <c:pt idx="1">
                  <c:v>0.1106954</c:v>
                </c:pt>
                <c:pt idx="2">
                  <c:v>0.16161596</c:v>
                </c:pt>
                <c:pt idx="3">
                  <c:v>0.15642542000000001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89-49B7-B164-1A0E6982987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Feuil1!$F$2:$F$5</c:f>
              <c:numCache>
                <c:formatCode>0%</c:formatCode>
                <c:ptCount val="4"/>
                <c:pt idx="0">
                  <c:v>3.0736030000000001E-2</c:v>
                </c:pt>
                <c:pt idx="1">
                  <c:v>4.8405259999999999E-2</c:v>
                </c:pt>
                <c:pt idx="2">
                  <c:v>2.579501E-2</c:v>
                </c:pt>
                <c:pt idx="3">
                  <c:v>4.8212560000000002E-2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89-49B7-B164-1A0E69829871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Feuil1!$G$2:$G$5</c:f>
              <c:numCache>
                <c:formatCode>0%</c:formatCode>
                <c:ptCount val="4"/>
                <c:pt idx="0">
                  <c:v>0.13665773000000001</c:v>
                </c:pt>
                <c:pt idx="1">
                  <c:v>0.16162744000000001</c:v>
                </c:pt>
                <c:pt idx="2">
                  <c:v>0.16736788999999999</c:v>
                </c:pt>
                <c:pt idx="3">
                  <c:v>0.18881458000000004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F-45BB-85D4-07DE4096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2858088"/>
        <c:axId val="210290712"/>
      </c:barChart>
      <c:catAx>
        <c:axId val="2528580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290712"/>
        <c:crosses val="autoZero"/>
        <c:auto val="1"/>
        <c:lblAlgn val="ctr"/>
        <c:lblOffset val="100"/>
        <c:noMultiLvlLbl val="0"/>
      </c:catAx>
      <c:valAx>
        <c:axId val="210290712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2858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86458416111531378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rgbClr val="13B9B7"/>
              </a:solidFill>
            </a:ln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28-46A9-9D84-D380508D2D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0.49</c:v>
                </c:pt>
                <c:pt idx="1">
                  <c:v>0.5</c:v>
                </c:pt>
                <c:pt idx="2">
                  <c:v>0.58499989999999991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8-46A9-9D84-D380508D2D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256153824"/>
        <c:axId val="256155784"/>
      </c:barChart>
      <c:barChart>
        <c:barDir val="bar"/>
        <c:grouping val="clustere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874327819333078E-3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28-46A9-9D84-D380508D2D90}"/>
                </c:ext>
              </c:extLst>
            </c:dLbl>
            <c:dLbl>
              <c:idx val="2"/>
              <c:layout>
                <c:manualLayout>
                  <c:x val="-5.2345819290469855E-3"/>
                  <c:y val="4.772039665193783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28-46A9-9D84-D380508D2D90}"/>
                </c:ext>
              </c:extLst>
            </c:dLbl>
            <c:dLbl>
              <c:idx val="13"/>
              <c:layout>
                <c:manualLayout>
                  <c:x val="-2.10806138442366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28-46A9-9D84-D380508D2D90}"/>
                </c:ext>
              </c:extLst>
            </c:dLbl>
            <c:dLbl>
              <c:idx val="14"/>
              <c:layout>
                <c:manualLayout>
                  <c:x val="-9.808977453203159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28-46A9-9D84-D380508D2D90}"/>
                </c:ext>
              </c:extLst>
            </c:dLbl>
            <c:dLbl>
              <c:idx val="15"/>
              <c:layout>
                <c:manualLayout>
                  <c:x val="6.1985704525710977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28-46A9-9D84-D380508D2D90}"/>
                </c:ext>
              </c:extLst>
            </c:dLbl>
            <c:dLbl>
              <c:idx val="16"/>
              <c:layout>
                <c:manualLayout>
                  <c:x val="-1.58104603831775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28-46A9-9D84-D380508D2D90}"/>
                </c:ext>
              </c:extLst>
            </c:dLbl>
            <c:dLbl>
              <c:idx val="17"/>
              <c:layout>
                <c:manualLayout>
                  <c:x val="-1.8742796198901897E-2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28-46A9-9D84-D380508D2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0.19420568999999999</c:v>
                </c:pt>
                <c:pt idx="1">
                  <c:v>0.19</c:v>
                </c:pt>
                <c:pt idx="2">
                  <c:v>0.21271725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28-46A9-9D84-D380508D2D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overlap val="7"/>
        <c:axId val="256142064"/>
        <c:axId val="256156176"/>
      </c:barChart>
      <c:catAx>
        <c:axId val="256153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56155784"/>
        <c:crosses val="autoZero"/>
        <c:auto val="1"/>
        <c:lblAlgn val="ctr"/>
        <c:lblOffset val="100"/>
        <c:noMultiLvlLbl val="0"/>
      </c:catAx>
      <c:valAx>
        <c:axId val="256155784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6153824"/>
        <c:crosses val="autoZero"/>
        <c:crossBetween val="between"/>
      </c:valAx>
      <c:valAx>
        <c:axId val="25615617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one"/>
        <c:crossAx val="256142064"/>
        <c:crosses val="autoZero"/>
        <c:crossBetween val="between"/>
      </c:valAx>
      <c:catAx>
        <c:axId val="2561420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561561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90660300138231131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B9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4B5A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60-490D-BB19-682E022898C7}"/>
              </c:ext>
            </c:extLst>
          </c:dPt>
          <c:dPt>
            <c:idx val="1"/>
            <c:invertIfNegative val="0"/>
            <c:bubble3D val="0"/>
            <c:spPr>
              <a:solidFill>
                <a:srgbClr val="5AC6E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0-490D-BB19-682E022898C7}"/>
              </c:ext>
            </c:extLst>
          </c:dPt>
          <c:dPt>
            <c:idx val="3"/>
            <c:invertIfNegative val="0"/>
            <c:bubble3D val="0"/>
            <c:spPr>
              <a:solidFill>
                <a:srgbClr val="28828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60-490D-BB19-682E022898C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7E-4F99-BF24-5836B8889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0.59161996335201461</c:v>
                </c:pt>
                <c:pt idx="1">
                  <c:v>0.35245525901789637</c:v>
                </c:pt>
                <c:pt idx="2">
                  <c:v>3.3233886706445316E-2</c:v>
                </c:pt>
                <c:pt idx="3">
                  <c:v>2.2690810923675628E-2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E-4F99-BF24-5836B8889A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86458416111531378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rgbClr val="13B9B7"/>
              </a:solidFill>
            </a:ln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28-46A9-9D84-D380508D2D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0.51370280234161481</c:v>
                </c:pt>
                <c:pt idx="1">
                  <c:v>0.45305481402384767</c:v>
                </c:pt>
                <c:pt idx="2">
                  <c:v>0.5438413525768353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8-46A9-9D84-D380508D2D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256152648"/>
        <c:axId val="256151472"/>
      </c:barChart>
      <c:barChart>
        <c:barDir val="bar"/>
        <c:grouping val="clustere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874327819333078E-3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28-46A9-9D84-D380508D2D90}"/>
                </c:ext>
              </c:extLst>
            </c:dLbl>
            <c:dLbl>
              <c:idx val="2"/>
              <c:layout>
                <c:manualLayout>
                  <c:x val="-5.2345819290469855E-3"/>
                  <c:y val="4.772039665193783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28-46A9-9D84-D380508D2D90}"/>
                </c:ext>
              </c:extLst>
            </c:dLbl>
            <c:dLbl>
              <c:idx val="13"/>
              <c:layout>
                <c:manualLayout>
                  <c:x val="-2.10806138442366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28-46A9-9D84-D380508D2D90}"/>
                </c:ext>
              </c:extLst>
            </c:dLbl>
            <c:dLbl>
              <c:idx val="14"/>
              <c:layout>
                <c:manualLayout>
                  <c:x val="-9.808977453203159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28-46A9-9D84-D380508D2D90}"/>
                </c:ext>
              </c:extLst>
            </c:dLbl>
            <c:dLbl>
              <c:idx val="15"/>
              <c:layout>
                <c:manualLayout>
                  <c:x val="6.1985704525710977E-2"/>
                  <c:y val="2.47727165191167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28-46A9-9D84-D380508D2D90}"/>
                </c:ext>
              </c:extLst>
            </c:dLbl>
            <c:dLbl>
              <c:idx val="16"/>
              <c:layout>
                <c:manualLayout>
                  <c:x val="-1.58104603831775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28-46A9-9D84-D380508D2D90}"/>
                </c:ext>
              </c:extLst>
            </c:dLbl>
            <c:dLbl>
              <c:idx val="17"/>
              <c:layout>
                <c:manualLayout>
                  <c:x val="-1.8742796198901897E-2"/>
                  <c:y val="2.38601983259684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28-46A9-9D84-D380508D2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0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0.16244261999999998</c:v>
                </c:pt>
                <c:pt idx="1">
                  <c:v>0.16464454000000001</c:v>
                </c:pt>
                <c:pt idx="2">
                  <c:v>0.19123428999999997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28-46A9-9D84-D380508D2D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overlap val="7"/>
        <c:axId val="256141672"/>
        <c:axId val="256149512"/>
      </c:barChart>
      <c:catAx>
        <c:axId val="256152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56151472"/>
        <c:crosses val="autoZero"/>
        <c:auto val="1"/>
        <c:lblAlgn val="ctr"/>
        <c:lblOffset val="100"/>
        <c:noMultiLvlLbl val="0"/>
      </c:catAx>
      <c:valAx>
        <c:axId val="256151472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6152648"/>
        <c:crosses val="autoZero"/>
        <c:crossBetween val="between"/>
      </c:valAx>
      <c:valAx>
        <c:axId val="25614951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one"/>
        <c:crossAx val="256141672"/>
        <c:crosses val="autoZero"/>
        <c:crossBetween val="between"/>
      </c:valAx>
      <c:catAx>
        <c:axId val="2561416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2561495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049718826742"/>
          <c:y val="0.12897251067010532"/>
          <c:w val="0.77255862383399254"/>
          <c:h val="0.84447431302270015"/>
        </c:manualLayout>
      </c:layout>
      <c:scatterChart>
        <c:scatterStyle val="lineMarker"/>
        <c:varyColors val="0"/>
        <c:ser>
          <c:idx val="0"/>
          <c:order val="0"/>
          <c:spPr>
            <a:ln w="9525">
              <a:solidFill>
                <a:srgbClr val="13B9B7"/>
              </a:solidFill>
            </a:ln>
            <a:effectLst/>
          </c:spPr>
          <c:marker>
            <c:symbol val="circle"/>
            <c:size val="7"/>
            <c:spPr>
              <a:solidFill>
                <a:srgbClr val="13B9B7"/>
              </a:solidFill>
              <a:ln w="9525">
                <a:solidFill>
                  <a:srgbClr val="13B9B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900" b="1" i="0" u="none" strike="noStrike" kern="1200" baseline="0">
                    <a:solidFill>
                      <a:srgbClr val="13B9B7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Feuil1!$A$2:$A$12</c:f>
              <c:numCache>
                <c:formatCode>0%</c:formatCode>
                <c:ptCount val="11"/>
                <c:pt idx="0">
                  <c:v>0.7288728492471509</c:v>
                </c:pt>
                <c:pt idx="1">
                  <c:v>0.6317889814496962</c:v>
                </c:pt>
                <c:pt idx="2">
                  <c:v>0.63146548181060824</c:v>
                </c:pt>
                <c:pt idx="3">
                  <c:v>0.61769319790235599</c:v>
                </c:pt>
                <c:pt idx="4">
                  <c:v>0.61329444258973143</c:v>
                </c:pt>
                <c:pt idx="5">
                  <c:v>0.59609638061137837</c:v>
                </c:pt>
                <c:pt idx="6">
                  <c:v>0.58640865686206178</c:v>
                </c:pt>
                <c:pt idx="7">
                  <c:v>0.59367896946526744</c:v>
                </c:pt>
                <c:pt idx="8">
                  <c:v>0.57177021171888198</c:v>
                </c:pt>
                <c:pt idx="9">
                  <c:v>0.55700074001067601</c:v>
                </c:pt>
                <c:pt idx="10">
                  <c:v>0.50748431005933159</c:v>
                </c:pt>
              </c:numCache>
            </c:numRef>
          </c:xVal>
          <c:yVal>
            <c:numRef>
              <c:f>Feuil1!$B$2:$B$12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34-4761-8F7C-06FB0B659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461896"/>
        <c:axId val="350462288"/>
      </c:scatterChart>
      <c:valAx>
        <c:axId val="350461896"/>
        <c:scaling>
          <c:orientation val="minMax"/>
          <c:max val="0.9"/>
          <c:min val="0.45"/>
        </c:scaling>
        <c:delete val="1"/>
        <c:axPos val="b"/>
        <c:numFmt formatCode="0%" sourceLinked="1"/>
        <c:majorTickMark val="out"/>
        <c:minorTickMark val="none"/>
        <c:tickLblPos val="nextTo"/>
        <c:crossAx val="350462288"/>
        <c:crosses val="autoZero"/>
        <c:crossBetween val="midCat"/>
        <c:majorUnit val="0.05"/>
      </c:valAx>
      <c:valAx>
        <c:axId val="350462288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0461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95832925126986E-2"/>
          <c:y val="4.0838235640727728E-2"/>
          <c:w val="0.92905326880815997"/>
          <c:h val="0.9097814235794365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9525">
              <a:solidFill>
                <a:srgbClr val="9A57CD"/>
              </a:solidFill>
            </a:ln>
            <a:effectLst/>
          </c:spPr>
          <c:marker>
            <c:symbol val="circle"/>
            <c:size val="7"/>
            <c:spPr>
              <a:solidFill>
                <a:srgbClr val="9A57CD"/>
              </a:solidFill>
              <a:ln w="9525">
                <a:solidFill>
                  <a:srgbClr val="9A57C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900" b="1" i="0" u="none" strike="noStrike" kern="1200" baseline="0">
                    <a:solidFill>
                      <a:srgbClr val="9A57CD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Feuil1!$A$2:$A$12</c:f>
              <c:numCache>
                <c:formatCode>0%</c:formatCode>
                <c:ptCount val="11"/>
                <c:pt idx="0">
                  <c:v>0.86022363222764398</c:v>
                </c:pt>
                <c:pt idx="1">
                  <c:v>0.80102185209545851</c:v>
                </c:pt>
                <c:pt idx="2">
                  <c:v>0.7948436545404054</c:v>
                </c:pt>
                <c:pt idx="3">
                  <c:v>0.75369660388864546</c:v>
                </c:pt>
                <c:pt idx="4">
                  <c:v>0.78585424414406713</c:v>
                </c:pt>
                <c:pt idx="5">
                  <c:v>0.71195471394088816</c:v>
                </c:pt>
                <c:pt idx="6">
                  <c:v>0.77940510211193981</c:v>
                </c:pt>
                <c:pt idx="7">
                  <c:v>0.70460365771281719</c:v>
                </c:pt>
                <c:pt idx="8">
                  <c:v>0.71088961224133607</c:v>
                </c:pt>
                <c:pt idx="9">
                  <c:v>0.75992910144707471</c:v>
                </c:pt>
                <c:pt idx="10">
                  <c:v>0.69123538658871098</c:v>
                </c:pt>
              </c:numCache>
            </c:numRef>
          </c:xVal>
          <c:yVal>
            <c:numRef>
              <c:f>Feuil1!$B$2:$B$12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34-4761-8F7C-06FB0B659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463856"/>
        <c:axId val="350464248"/>
      </c:scatterChart>
      <c:valAx>
        <c:axId val="350463856"/>
        <c:scaling>
          <c:orientation val="minMax"/>
          <c:max val="0.9"/>
          <c:min val="0.55000000000000004"/>
        </c:scaling>
        <c:delete val="1"/>
        <c:axPos val="b"/>
        <c:numFmt formatCode="0%" sourceLinked="1"/>
        <c:majorTickMark val="out"/>
        <c:minorTickMark val="none"/>
        <c:tickLblPos val="nextTo"/>
        <c:crossAx val="350464248"/>
        <c:crosses val="autoZero"/>
        <c:crossBetween val="midCat"/>
        <c:majorUnit val="0.05"/>
      </c:valAx>
      <c:valAx>
        <c:axId val="350464248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0463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403504112641E-2"/>
          <c:y val="1.1041803099760234E-2"/>
          <c:w val="0.90660300138231131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B9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4B5A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60-490D-BB19-682E022898C7}"/>
              </c:ext>
            </c:extLst>
          </c:dPt>
          <c:dPt>
            <c:idx val="1"/>
            <c:invertIfNegative val="0"/>
            <c:bubble3D val="0"/>
            <c:spPr>
              <a:solidFill>
                <a:srgbClr val="5AC6E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60-490D-BB19-682E022898C7}"/>
              </c:ext>
            </c:extLst>
          </c:dPt>
          <c:dPt>
            <c:idx val="3"/>
            <c:invertIfNegative val="0"/>
            <c:bubble3D val="0"/>
            <c:spPr>
              <a:solidFill>
                <a:srgbClr val="28828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60-490D-BB19-682E022898C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7E-4F99-BF24-5836B8889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1">
                  <c:v>0.73740890503643808</c:v>
                </c:pt>
                <c:pt idx="2">
                  <c:v>0.13331846667261332</c:v>
                </c:pt>
                <c:pt idx="3">
                  <c:v>0.12927230829107667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E-4F99-BF24-5836B8889A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C3-4BE7-AD05-B535C1212C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7.0881189999999997E-2</c:v>
                </c:pt>
                <c:pt idx="1">
                  <c:v>5.9357479999999997E-2</c:v>
                </c:pt>
                <c:pt idx="2">
                  <c:v>5.5227360000000003E-2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C3-4BE7-AD05-B535C1212C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0.16065699999999999</c:v>
                </c:pt>
                <c:pt idx="1">
                  <c:v>0.15756716000000001</c:v>
                </c:pt>
                <c:pt idx="2">
                  <c:v>0.14237758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3-4BE7-AD05-B535C1212C7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0.37292645000000002</c:v>
                </c:pt>
                <c:pt idx="1">
                  <c:v>0.34773665999999998</c:v>
                </c:pt>
                <c:pt idx="2">
                  <c:v>0.24143110000000001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C3-4BE7-AD05-B535C1212C7A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0.13509968999999999</c:v>
                </c:pt>
                <c:pt idx="1">
                  <c:v>0.11357923</c:v>
                </c:pt>
                <c:pt idx="2">
                  <c:v>0.13012867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C3-4BE7-AD05-B535C1212C7A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Feuil1!$F$2:$F$4</c:f>
              <c:numCache>
                <c:formatCode>0%</c:formatCode>
                <c:ptCount val="3"/>
                <c:pt idx="0">
                  <c:v>0.21448730999999999</c:v>
                </c:pt>
                <c:pt idx="1">
                  <c:v>0.26900109</c:v>
                </c:pt>
                <c:pt idx="2">
                  <c:v>0.36913164999999998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C3-4BE7-AD05-B535C1212C7A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Feuil1!$G$2:$G$4</c:f>
              <c:numCache>
                <c:formatCode>0%</c:formatCode>
                <c:ptCount val="3"/>
                <c:pt idx="0">
                  <c:v>4.5948019999999999E-2</c:v>
                </c:pt>
                <c:pt idx="1">
                  <c:v>5.2757879999999993E-2</c:v>
                </c:pt>
                <c:pt idx="2">
                  <c:v>6.1703279999999999E-2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C3-4BE7-AD05-B535C1212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2858088"/>
        <c:axId val="210290712"/>
      </c:barChart>
      <c:catAx>
        <c:axId val="2528580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290712"/>
        <c:crosses val="autoZero"/>
        <c:auto val="1"/>
        <c:lblAlgn val="ctr"/>
        <c:lblOffset val="100"/>
        <c:noMultiLvlLbl val="0"/>
      </c:catAx>
      <c:valAx>
        <c:axId val="210290712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2858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5-4A52-8AF6-F6A7694E5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0.26465609000000001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5-4A52-8AF6-F6A7694E507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15-4A52-8AF6-F6A7694E5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0.37535805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15-4A52-8AF6-F6A7694E507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15-4A52-8AF6-F6A7694E5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0.28008189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15-4A52-8AF6-F6A7694E507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015-4A52-8AF6-F6A7694E5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7.9903669999999996E-2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15-4A52-8AF6-F6A7694E5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26"/>
        <c:axId val="249610976"/>
        <c:axId val="249611760"/>
      </c:barChart>
      <c:catAx>
        <c:axId val="24961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611760"/>
        <c:crosses val="autoZero"/>
        <c:auto val="1"/>
        <c:lblAlgn val="ctr"/>
        <c:lblOffset val="100"/>
        <c:noMultiLvlLbl val="0"/>
      </c:catAx>
      <c:valAx>
        <c:axId val="24961176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961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7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23126043775129E-2"/>
          <c:y val="5.79122569198307E-2"/>
          <c:w val="0.94983235855966075"/>
          <c:h val="0.8841754861603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D4B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E0-4035-ADCA-BA95E3BF3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Total</c:v>
                </c:pt>
                <c:pt idx="1">
                  <c:v>Catégorie 2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0.15998261</c:v>
                </c:pt>
                <c:pt idx="1">
                  <c:v>0.46064728999999999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E0-4035-ADCA-BA95E3BF323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Total</c:v>
                </c:pt>
                <c:pt idx="1">
                  <c:v>Catégorie 2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0.50443439000000001</c:v>
                </c:pt>
                <c:pt idx="1">
                  <c:v>0.40256076000000002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E0-4035-ADCA-BA95E3BF323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37B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Total</c:v>
                </c:pt>
                <c:pt idx="1">
                  <c:v>Catégorie 2</c:v>
                </c:pt>
              </c:strCache>
            </c:strRef>
          </c:cat>
          <c:val>
            <c:numRef>
              <c:f>Feuil1!$D$2:$D$3</c:f>
              <c:numCache>
                <c:formatCode>0%</c:formatCode>
                <c:ptCount val="2"/>
                <c:pt idx="0">
                  <c:v>0.33558210999999999</c:v>
                </c:pt>
                <c:pt idx="1">
                  <c:v>0.13679073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E0-4035-ADCA-BA95E3BF323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Total</c:v>
                </c:pt>
                <c:pt idx="1">
                  <c:v>Catégorie 2</c:v>
                </c:pt>
              </c:strCache>
            </c:strRef>
          </c:cat>
          <c:val>
            <c:numRef>
              <c:f>Feuil1!$E$2:$E$3</c:f>
              <c:numCache>
                <c:formatCode>0%</c:formatCode>
                <c:ptCount val="2"/>
                <c:pt idx="0">
                  <c:v>7.7729850000000003E-2</c:v>
                </c:pt>
                <c:pt idx="1">
                  <c:v>0.22423571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E0-4035-ADCA-BA95E3BF3232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Total</c:v>
                </c:pt>
                <c:pt idx="1">
                  <c:v>Catégorie 2</c:v>
                </c:pt>
              </c:strCache>
            </c:strRef>
          </c:cat>
          <c:val>
            <c:numRef>
              <c:f>Feuil1!$F$2:$F$3</c:f>
              <c:numCache>
                <c:formatCode>0%</c:formatCode>
                <c:ptCount val="2"/>
                <c:pt idx="0">
                  <c:v>0.54903190999999996</c:v>
                </c:pt>
                <c:pt idx="1">
                  <c:v>0.11584642579999999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E0-4035-ADCA-BA95E3BF3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49612544"/>
        <c:axId val="249612936"/>
      </c:barChart>
      <c:catAx>
        <c:axId val="2496125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49612936"/>
        <c:crosses val="autoZero"/>
        <c:auto val="1"/>
        <c:lblAlgn val="ctr"/>
        <c:lblOffset val="100"/>
        <c:noMultiLvlLbl val="0"/>
      </c:catAx>
      <c:valAx>
        <c:axId val="249612936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96125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52083333333331E-2"/>
          <c:y val="8.76689589401759E-4"/>
          <c:w val="0.87419144836777241"/>
          <c:h val="0.99912336957446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12A7AE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C-48D9-84D9-9D309865BC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FC-48D9-84D9-9D309865BCA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FC-48D9-84D9-9D309865BC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</c:numCache>
            </c:numRef>
          </c:cat>
          <c:val>
            <c:numRef>
              <c:f>Arkusz1!$B$2:$B$12</c:f>
              <c:numCache>
                <c:formatCode>0%</c:formatCode>
                <c:ptCount val="11"/>
                <c:pt idx="0">
                  <c:v>0.64251894299242274</c:v>
                </c:pt>
                <c:pt idx="1">
                  <c:v>0.61057735576905769</c:v>
                </c:pt>
                <c:pt idx="2">
                  <c:v>0.5738797704480918</c:v>
                </c:pt>
                <c:pt idx="3">
                  <c:v>0.54034838386064643</c:v>
                </c:pt>
                <c:pt idx="4">
                  <c:v>0.46177501528999387</c:v>
                </c:pt>
                <c:pt idx="5">
                  <c:v>0.45012481995007203</c:v>
                </c:pt>
                <c:pt idx="6">
                  <c:v>0.43591322563470974</c:v>
                </c:pt>
                <c:pt idx="7">
                  <c:v>0.42675042929982832</c:v>
                </c:pt>
                <c:pt idx="8">
                  <c:v>0.41940503223798709</c:v>
                </c:pt>
                <c:pt idx="9">
                  <c:v>0.41216303513478597</c:v>
                </c:pt>
                <c:pt idx="10">
                  <c:v>0.38155004737998105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C-48D9-84D9-9D309865B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50683864"/>
        <c:axId val="250684256"/>
      </c:barChart>
      <c:catAx>
        <c:axId val="2506838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0684256"/>
        <c:crosses val="autoZero"/>
        <c:auto val="1"/>
        <c:lblAlgn val="ctr"/>
        <c:lblOffset val="100"/>
        <c:noMultiLvlLbl val="0"/>
      </c:catAx>
      <c:valAx>
        <c:axId val="2506842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0683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B9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F5-499B-ACF1-C4FA162FE7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0.64376632999999994</c:v>
                </c:pt>
                <c:pt idx="1">
                  <c:v>0.63177766999999996</c:v>
                </c:pt>
                <c:pt idx="2">
                  <c:v>0.53500000000000003</c:v>
                </c:pt>
                <c:pt idx="3">
                  <c:v>0.50102645999999995</c:v>
                </c:pt>
                <c:pt idx="4">
                  <c:v>0.41332088</c:v>
                </c:pt>
                <c:pt idx="5">
                  <c:v>0.41006872999999999</c:v>
                </c:pt>
                <c:pt idx="6">
                  <c:v>0.33732603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5-499B-ACF1-C4FA162FE7A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0.26500000000000001</c:v>
                </c:pt>
                <c:pt idx="1">
                  <c:v>0.27788446</c:v>
                </c:pt>
                <c:pt idx="2">
                  <c:v>0.39195999999999998</c:v>
                </c:pt>
                <c:pt idx="3">
                  <c:v>0.37763799999999997</c:v>
                </c:pt>
                <c:pt idx="4">
                  <c:v>0.47519756000000002</c:v>
                </c:pt>
                <c:pt idx="5">
                  <c:v>0.42274243</c:v>
                </c:pt>
                <c:pt idx="6">
                  <c:v>0.61989963000000003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F5-499B-ACF1-C4FA162FE7A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Feuil1!$D$2:$D$8</c:f>
              <c:numCache>
                <c:formatCode>0%</c:formatCode>
                <c:ptCount val="7"/>
                <c:pt idx="0">
                  <c:v>9.1233670000000003E-2</c:v>
                </c:pt>
                <c:pt idx="1">
                  <c:v>9.0337059999999983E-2</c:v>
                </c:pt>
                <c:pt idx="2">
                  <c:v>7.3039999999999994E-2</c:v>
                </c:pt>
                <c:pt idx="3">
                  <c:v>0.12133447999999999</c:v>
                </c:pt>
                <c:pt idx="4">
                  <c:v>0.1114806</c:v>
                </c:pt>
                <c:pt idx="5">
                  <c:v>0.16718789000000001</c:v>
                </c:pt>
                <c:pt idx="6">
                  <c:v>4.2773390000000008E-2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F5-499B-ACF1-C4FA162F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30653832"/>
        <c:axId val="530646616"/>
      </c:barChart>
      <c:catAx>
        <c:axId val="5306538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30646616"/>
        <c:crosses val="autoZero"/>
        <c:auto val="1"/>
        <c:lblAlgn val="ctr"/>
        <c:lblOffset val="100"/>
        <c:noMultiLvlLbl val="0"/>
      </c:catAx>
      <c:valAx>
        <c:axId val="530646616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53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bonne image</c:v>
                </c:pt>
              </c:strCache>
            </c:strRef>
          </c:tx>
          <c:spPr>
            <a:solidFill>
              <a:srgbClr val="2882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82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89-49B7-B164-1A0E69829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0.43924121999999999</c:v>
                </c:pt>
                <c:pt idx="1">
                  <c:v>0.39150786999999992</c:v>
                </c:pt>
                <c:pt idx="2">
                  <c:v>0.34158558999999999</c:v>
                </c:pt>
                <c:pt idx="3">
                  <c:v>0.35842666000000001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89-49B7-B164-1A0E6982987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13B9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0.43896301000000004</c:v>
                </c:pt>
                <c:pt idx="1">
                  <c:v>0.35570774999999999</c:v>
                </c:pt>
                <c:pt idx="2">
                  <c:v>0.375</c:v>
                </c:pt>
                <c:pt idx="3">
                  <c:v>0.31143155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89-49B7-B164-1A0E6982987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9.8583149999999994E-2</c:v>
                </c:pt>
                <c:pt idx="1">
                  <c:v>0.19320308999999999</c:v>
                </c:pt>
                <c:pt idx="2">
                  <c:v>0.17102961999999999</c:v>
                </c:pt>
                <c:pt idx="3">
                  <c:v>0.26022984999999998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89-49B7-B164-1A0E6982987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DD4B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2.3212859999999998E-2</c:v>
                </c:pt>
                <c:pt idx="1">
                  <c:v>5.9581839999999997E-2</c:v>
                </c:pt>
                <c:pt idx="2">
                  <c:v>0.11238479</c:v>
                </c:pt>
                <c:pt idx="3">
                  <c:v>6.9912790000000002E-2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89-49B7-B164-1A0E6982987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Feuil1!$F$2:$F$5</c:f>
              <c:numCache>
                <c:formatCode>0%</c:formatCode>
                <c:ptCount val="4"/>
                <c:pt idx="0">
                  <c:v>0.10545609</c:v>
                </c:pt>
                <c:pt idx="1">
                  <c:v>0.20775824000000001</c:v>
                </c:pt>
                <c:pt idx="2">
                  <c:v>0.24747922999999999</c:v>
                </c:pt>
                <c:pt idx="3">
                  <c:v>0.33097471000000001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89-49B7-B164-1A0E69829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7043616"/>
        <c:axId val="207044008"/>
      </c:barChart>
      <c:catAx>
        <c:axId val="2070436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07044008"/>
        <c:crosses val="autoZero"/>
        <c:auto val="1"/>
        <c:lblAlgn val="ctr"/>
        <c:lblOffset val="100"/>
        <c:noMultiLvlLbl val="0"/>
      </c:catAx>
      <c:valAx>
        <c:axId val="207044008"/>
        <c:scaling>
          <c:orientation val="maxMin"/>
          <c:max val="1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043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C2D4-7AC4-4933-9A86-22D61B409E16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CD98-06FF-4649-8B7F-BBEE8CD8D17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1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5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6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9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5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0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01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29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2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21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06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25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85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9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CD98-06FF-4649-8B7F-BBEE8CD8D1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0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9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8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2CD98-06FF-4649-8B7F-BBEE8CD8D1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9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RAPP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45041" y="2787774"/>
            <a:ext cx="4089796" cy="43761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61338" y="3219822"/>
            <a:ext cx="1671638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26 octobre 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36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70" y="1"/>
            <a:ext cx="2282045" cy="5164038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pic>
        <p:nvPicPr>
          <p:cNvPr id="11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2" y="4623978"/>
            <a:ext cx="1728000" cy="34245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 userDrawn="1"/>
        </p:nvSpPr>
        <p:spPr>
          <a:xfrm>
            <a:off x="3394177" y="2998135"/>
            <a:ext cx="4190058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330903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394390" y="2998135"/>
            <a:ext cx="2302362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411925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392817" y="2998135"/>
            <a:ext cx="2606226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243716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372647" y="2998135"/>
            <a:ext cx="2442464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426647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372647" y="2998136"/>
            <a:ext cx="5486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PRINCIPAUX ENSEIGNEMENTS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3392813" y="2998135"/>
            <a:ext cx="4700710" cy="1884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 2</a:t>
            </a:r>
          </a:p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Confidentialité, certification et CGV</a:t>
            </a:r>
          </a:p>
          <a:p>
            <a:endParaRPr lang="fr-FR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1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399758" y="3128695"/>
            <a:ext cx="4755887" cy="4860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5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5791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6210" y="214614"/>
            <a:ext cx="7886700" cy="425030"/>
          </a:xfrm>
          <a:prstGeom prst="rect">
            <a:avLst/>
          </a:prstGeom>
        </p:spPr>
        <p:txBody>
          <a:bodyPr wrap="square" anchor="ctr"/>
          <a:lstStyle>
            <a:lvl1pPr>
              <a:defRPr sz="21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0926" y="1275607"/>
            <a:ext cx="8351639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350" baseline="0"/>
            </a:lvl1pPr>
            <a:lvl2pPr marL="338138" indent="-17145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200"/>
            </a:lvl2pPr>
            <a:lvl3pPr marL="536972" indent="-17145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050"/>
            </a:lvl3pPr>
            <a:lvl4pPr marL="735806" indent="-171450" algn="just" defTabSz="735806">
              <a:buClr>
                <a:srgbClr val="C00000"/>
              </a:buClr>
              <a:buFont typeface="Calibri" panose="020F0502020204030204" pitchFamily="34" charset="0"/>
              <a:buChar char="-"/>
              <a:defRPr sz="9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67" y="735546"/>
            <a:ext cx="7112518" cy="32385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99602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22658" y="2571750"/>
            <a:ext cx="1199367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23978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2656" y="2571750"/>
            <a:ext cx="1332416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5379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45041" y="2787774"/>
            <a:ext cx="4089796" cy="43761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61338" y="3219822"/>
            <a:ext cx="1671638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26 octobre 2020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225442" y="2800090"/>
            <a:ext cx="994469" cy="750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6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57023" y="4637550"/>
            <a:ext cx="1988584" cy="6345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26" baseline="0"/>
            </a:lvl1pPr>
            <a:lvl2pPr marL="371497" indent="0" algn="ctr">
              <a:buNone/>
              <a:defRPr sz="1626"/>
            </a:lvl2pPr>
            <a:lvl3pPr marL="742994" indent="0" algn="ctr">
              <a:buNone/>
              <a:defRPr sz="1462"/>
            </a:lvl3pPr>
            <a:lvl4pPr marL="1114491" indent="0" algn="ctr">
              <a:buNone/>
              <a:defRPr sz="1300"/>
            </a:lvl4pPr>
            <a:lvl5pPr marL="1485988" indent="0" algn="ctr">
              <a:buNone/>
              <a:defRPr sz="1300"/>
            </a:lvl5pPr>
            <a:lvl6pPr marL="1857486" indent="0" algn="ctr">
              <a:buNone/>
              <a:defRPr sz="1300"/>
            </a:lvl6pPr>
            <a:lvl7pPr marL="2228982" indent="0" algn="ctr">
              <a:buNone/>
              <a:defRPr sz="1300"/>
            </a:lvl7pPr>
            <a:lvl8pPr marL="2600479" indent="0" algn="ctr">
              <a:buNone/>
              <a:defRPr sz="1300"/>
            </a:lvl8pPr>
            <a:lvl9pPr marL="2971976" indent="0" algn="ctr">
              <a:buNone/>
              <a:defRPr sz="13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293357" y="4637551"/>
            <a:ext cx="410426" cy="35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6" dirty="0"/>
              <a:t>À   :</a:t>
            </a:r>
          </a:p>
          <a:p>
            <a:r>
              <a:rPr lang="fr-FR" sz="826" dirty="0"/>
              <a:t>De :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038917" y="2448274"/>
            <a:ext cx="141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239360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2656" y="2571750"/>
            <a:ext cx="1364476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3451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22657" y="2571750"/>
            <a:ext cx="1330814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96005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22656" y="2571750"/>
            <a:ext cx="1370888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26625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22656" y="2571750"/>
            <a:ext cx="1377300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19042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522656" y="2571750"/>
            <a:ext cx="1210588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491171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522656" y="2571750"/>
            <a:ext cx="1369286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97314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2656" y="2571750"/>
            <a:ext cx="1377300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628929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2658" y="2571750"/>
            <a:ext cx="1199367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4624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72854" y="2571750"/>
            <a:ext cx="742511" cy="141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39053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72854" y="2571750"/>
            <a:ext cx="760144" cy="141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48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45041" y="2787774"/>
            <a:ext cx="4089796" cy="43761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61338" y="3219822"/>
            <a:ext cx="1671638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26 octobre 2020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225442" y="2807184"/>
            <a:ext cx="994469" cy="750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6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57023" y="4637550"/>
            <a:ext cx="1988584" cy="6345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26" baseline="0"/>
            </a:lvl1pPr>
            <a:lvl2pPr marL="371497" indent="0" algn="ctr">
              <a:buNone/>
              <a:defRPr sz="1626"/>
            </a:lvl2pPr>
            <a:lvl3pPr marL="742994" indent="0" algn="ctr">
              <a:buNone/>
              <a:defRPr sz="1462"/>
            </a:lvl3pPr>
            <a:lvl4pPr marL="1114491" indent="0" algn="ctr">
              <a:buNone/>
              <a:defRPr sz="1300"/>
            </a:lvl4pPr>
            <a:lvl5pPr marL="1485988" indent="0" algn="ctr">
              <a:buNone/>
              <a:defRPr sz="1300"/>
            </a:lvl5pPr>
            <a:lvl6pPr marL="1857486" indent="0" algn="ctr">
              <a:buNone/>
              <a:defRPr sz="1300"/>
            </a:lvl6pPr>
            <a:lvl7pPr marL="2228982" indent="0" algn="ctr">
              <a:buNone/>
              <a:defRPr sz="1300"/>
            </a:lvl7pPr>
            <a:lvl8pPr marL="2600479" indent="0" algn="ctr">
              <a:buNone/>
              <a:defRPr sz="1300"/>
            </a:lvl8pPr>
            <a:lvl9pPr marL="2971976" indent="0" algn="ctr">
              <a:buNone/>
              <a:defRPr sz="13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293357" y="4637551"/>
            <a:ext cx="410426" cy="35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6" dirty="0"/>
              <a:t>À   :</a:t>
            </a:r>
          </a:p>
          <a:p>
            <a:r>
              <a:rPr lang="fr-FR" sz="826" dirty="0"/>
              <a:t>De :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13464" y="2455368"/>
            <a:ext cx="1543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772512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72854" y="2571750"/>
            <a:ext cx="742511" cy="141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2858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872854" y="2571750"/>
            <a:ext cx="760144" cy="141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latin typeface="Impact" panose="020B080603090205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23315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</p:spTree>
    <p:extLst>
      <p:ext uri="{BB962C8B-B14F-4D97-AF65-F5344CB8AC3E}">
        <p14:creationId xmlns:p14="http://schemas.microsoft.com/office/powerpoint/2010/main" val="319950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6210" y="214614"/>
            <a:ext cx="7886700" cy="425030"/>
          </a:xfrm>
          <a:prstGeom prst="rect">
            <a:avLst/>
          </a:prstGeom>
        </p:spPr>
        <p:txBody>
          <a:bodyPr wrap="square" anchor="ctr"/>
          <a:lstStyle>
            <a:lvl1pPr>
              <a:defRPr sz="21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0926" y="1275607"/>
            <a:ext cx="8351639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350" baseline="0"/>
            </a:lvl1pPr>
            <a:lvl2pPr marL="338138" indent="-17145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200"/>
            </a:lvl2pPr>
            <a:lvl3pPr marL="536972" indent="-17145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050"/>
            </a:lvl3pPr>
            <a:lvl4pPr marL="735806" indent="-171450" algn="just" defTabSz="735806">
              <a:buClr>
                <a:srgbClr val="C00000"/>
              </a:buClr>
              <a:buFont typeface="Calibri" panose="020F0502020204030204" pitchFamily="34" charset="0"/>
              <a:buChar char="-"/>
              <a:defRPr sz="9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67" y="735546"/>
            <a:ext cx="7112518" cy="32385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195984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6378" y="1275607"/>
            <a:ext cx="8485228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907752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025504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3768314" y="2301751"/>
            <a:ext cx="540000" cy="540000"/>
            <a:chOff x="2692177" y="4139555"/>
            <a:chExt cx="720000" cy="720000"/>
          </a:xfrm>
        </p:grpSpPr>
        <p:sp>
          <p:nvSpPr>
            <p:cNvPr id="10" name="Ellipse 9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/>
            </a:p>
          </p:txBody>
        </p:sp>
        <p:pic>
          <p:nvPicPr>
            <p:cNvPr id="11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04731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025504" cy="51435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51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51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6378" y="1275607"/>
            <a:ext cx="8485228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2702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4143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950649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63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e page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4703" y="2501994"/>
            <a:ext cx="1055944" cy="354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945041" y="2787774"/>
            <a:ext cx="4089796" cy="43761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61338" y="3219822"/>
            <a:ext cx="1671638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26 octobre 2020</a:t>
            </a:fld>
            <a:endParaRPr lang="fr-FR" dirty="0"/>
          </a:p>
        </p:txBody>
      </p:sp>
      <p:sp>
        <p:nvSpPr>
          <p:cNvPr id="11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225442" y="2856800"/>
            <a:ext cx="994469" cy="750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6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57023" y="4637550"/>
            <a:ext cx="1988584" cy="6345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26" baseline="0"/>
            </a:lvl1pPr>
            <a:lvl2pPr marL="371497" indent="0" algn="ctr">
              <a:buNone/>
              <a:defRPr sz="1626"/>
            </a:lvl2pPr>
            <a:lvl3pPr marL="742994" indent="0" algn="ctr">
              <a:buNone/>
              <a:defRPr sz="1462"/>
            </a:lvl3pPr>
            <a:lvl4pPr marL="1114491" indent="0" algn="ctr">
              <a:buNone/>
              <a:defRPr sz="1300"/>
            </a:lvl4pPr>
            <a:lvl5pPr marL="1485988" indent="0" algn="ctr">
              <a:buNone/>
              <a:defRPr sz="1300"/>
            </a:lvl5pPr>
            <a:lvl6pPr marL="1857486" indent="0" algn="ctr">
              <a:buNone/>
              <a:defRPr sz="1300"/>
            </a:lvl6pPr>
            <a:lvl7pPr marL="2228982" indent="0" algn="ctr">
              <a:buNone/>
              <a:defRPr sz="1300"/>
            </a:lvl7pPr>
            <a:lvl8pPr marL="2600479" indent="0" algn="ctr">
              <a:buNone/>
              <a:defRPr sz="1300"/>
            </a:lvl8pPr>
            <a:lvl9pPr marL="2971976" indent="0" algn="ctr">
              <a:buNone/>
              <a:defRPr sz="1300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293357" y="4637551"/>
            <a:ext cx="410426" cy="35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6" dirty="0"/>
              <a:t>À   :</a:t>
            </a:r>
          </a:p>
          <a:p>
            <a:r>
              <a:rPr lang="fr-FR" sz="826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92235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1195702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833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Insérez une image 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973138" y="2185211"/>
            <a:ext cx="5783262" cy="83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1637524"/>
            <a:ext cx="5162550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fr-FR" dirty="0"/>
              <a:t>Sur titre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1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22658" y="2571750"/>
            <a:ext cx="1199367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576429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6378" y="1275607"/>
            <a:ext cx="8485228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770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4143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950649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4080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2216244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833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Insérez une image 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973138" y="2185211"/>
            <a:ext cx="5783262" cy="83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1637524"/>
            <a:ext cx="5162550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fr-FR" dirty="0"/>
              <a:t>Sur titre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5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22658" y="2571750"/>
            <a:ext cx="1199367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4158073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394175" y="2998135"/>
            <a:ext cx="2013693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3304579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70" y="1"/>
            <a:ext cx="2282045" cy="5164038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pic>
        <p:nvPicPr>
          <p:cNvPr id="11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2" y="4623978"/>
            <a:ext cx="1728000" cy="34245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 userDrawn="1"/>
        </p:nvSpPr>
        <p:spPr>
          <a:xfrm>
            <a:off x="3394177" y="2998135"/>
            <a:ext cx="4190058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23277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176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356914" y="2293597"/>
            <a:ext cx="536736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OBJECTIFS et METHODOLOGIE de l’ODVP</a:t>
            </a:r>
          </a:p>
          <a:p>
            <a:r>
              <a:rPr lang="fr-FR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(Observatoire des déplacements professionnels)</a:t>
            </a:r>
          </a:p>
        </p:txBody>
      </p:sp>
    </p:spTree>
    <p:extLst>
      <p:ext uri="{BB962C8B-B14F-4D97-AF65-F5344CB8AC3E}">
        <p14:creationId xmlns:p14="http://schemas.microsoft.com/office/powerpoint/2010/main" val="612655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392817" y="2998135"/>
            <a:ext cx="2606226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2286201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372647" y="2998135"/>
            <a:ext cx="2442464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1319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372647" y="2998136"/>
            <a:ext cx="5486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PRINCIPAUX ENSEIGNEMENTS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71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ANNEX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3392813" y="2998135"/>
            <a:ext cx="4700710" cy="1884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 2</a:t>
            </a:r>
          </a:p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Confidentialité, certification et CGV</a:t>
            </a:r>
          </a:p>
          <a:p>
            <a:endParaRPr lang="fr-FR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7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399758" y="3128695"/>
            <a:ext cx="4755887" cy="4860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CONTEXTE et OBJECTIFS de l’ODVP</a:t>
            </a:r>
          </a:p>
          <a:p>
            <a:r>
              <a:rPr lang="fr-FR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(Observatoire des déplacements professionnels)</a:t>
            </a:r>
          </a:p>
        </p:txBody>
      </p:sp>
    </p:spTree>
    <p:extLst>
      <p:ext uri="{BB962C8B-B14F-4D97-AF65-F5344CB8AC3E}">
        <p14:creationId xmlns:p14="http://schemas.microsoft.com/office/powerpoint/2010/main" val="4110831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6210" y="214614"/>
            <a:ext cx="7886700" cy="425030"/>
          </a:xfrm>
          <a:prstGeom prst="rect">
            <a:avLst/>
          </a:prstGeom>
        </p:spPr>
        <p:txBody>
          <a:bodyPr wrap="square" anchor="ctr"/>
          <a:lstStyle>
            <a:lvl1pPr>
              <a:defRPr sz="21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0926" y="1275607"/>
            <a:ext cx="8351639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350" baseline="0"/>
            </a:lvl1pPr>
            <a:lvl2pPr marL="338138" indent="-17145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200"/>
            </a:lvl2pPr>
            <a:lvl3pPr marL="536972" indent="-17145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050"/>
            </a:lvl3pPr>
            <a:lvl4pPr marL="735806" indent="-171450" algn="just" defTabSz="735806">
              <a:buClr>
                <a:srgbClr val="C00000"/>
              </a:buClr>
              <a:buFont typeface="Calibri" panose="020F0502020204030204" pitchFamily="34" charset="0"/>
              <a:buChar char="-"/>
              <a:defRPr sz="9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67" y="735546"/>
            <a:ext cx="7112518" cy="32385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41853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6378" y="1275607"/>
            <a:ext cx="8485228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1609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4143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950649" y="1303517"/>
            <a:ext cx="3900957" cy="3357116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600" baseline="0"/>
            </a:lvl1pPr>
            <a:lvl2pPr marL="338168" indent="-171465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400"/>
            </a:lvl2pPr>
            <a:lvl3pPr marL="537021" indent="-171465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735872" indent="-171465" algn="just" defTabSz="735872">
              <a:buClr>
                <a:srgbClr val="C00000"/>
              </a:buClr>
              <a:buFont typeface="Calibri" panose="020F0502020204030204" pitchFamily="34" charset="0"/>
              <a:buChar char="-"/>
              <a:defRPr sz="14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3751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744421" y="214614"/>
            <a:ext cx="8107185" cy="425030"/>
          </a:xfrm>
          <a:prstGeom prst="rect">
            <a:avLst/>
          </a:prstGeom>
        </p:spPr>
        <p:txBody>
          <a:bodyPr wrap="square" anchor="t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377436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236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833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Insérez une image 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973138" y="2185211"/>
            <a:ext cx="5783262" cy="83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/>
            </a:lvl1pPr>
          </a:lstStyle>
          <a:p>
            <a:pPr lvl="0"/>
            <a:r>
              <a:rPr lang="fr-FR" dirty="0"/>
              <a:t>TITRE 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973138" y="1637524"/>
            <a:ext cx="5162550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fr-FR" dirty="0"/>
              <a:t>Sur titre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05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Storytel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42556" y="3220139"/>
            <a:ext cx="44577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  <a:latin typeface="+mn-lt"/>
              </a:defRPr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3" indent="0" algn="ctr">
              <a:buNone/>
              <a:defRPr sz="1200"/>
            </a:lvl4pPr>
            <a:lvl5pPr marL="1371723" indent="0" algn="ctr">
              <a:buNone/>
              <a:defRPr sz="1200"/>
            </a:lvl5pPr>
            <a:lvl6pPr marL="1714654" indent="0" algn="ctr">
              <a:buNone/>
              <a:defRPr sz="1200"/>
            </a:lvl6pPr>
            <a:lvl7pPr marL="2057585" indent="0" algn="ctr">
              <a:buNone/>
              <a:defRPr sz="1200"/>
            </a:lvl7pPr>
            <a:lvl8pPr marL="2400516" indent="0" algn="ctr">
              <a:buNone/>
              <a:defRPr sz="1200"/>
            </a:lvl8pPr>
            <a:lvl9pPr marL="2743447" indent="0" algn="ctr">
              <a:buNone/>
              <a:defRPr sz="12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22658" y="2571750"/>
            <a:ext cx="1199367" cy="144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626" dirty="0">
                <a:solidFill>
                  <a:prstClr val="black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5329569" y="627795"/>
            <a:ext cx="3463137" cy="43178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23768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6210" y="214614"/>
            <a:ext cx="7886700" cy="425030"/>
          </a:xfrm>
          <a:prstGeom prst="rect">
            <a:avLst/>
          </a:prstGeom>
        </p:spPr>
        <p:txBody>
          <a:bodyPr wrap="square" anchor="ctr"/>
          <a:lstStyle>
            <a:lvl1pPr>
              <a:defRPr sz="21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254012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s_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394175" y="2998135"/>
            <a:ext cx="2013693" cy="800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120482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21388" y="1"/>
            <a:ext cx="5391055" cy="51435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sp>
        <p:nvSpPr>
          <p:cNvPr id="8" name="Text Box 1064"/>
          <p:cNvSpPr txBox="1">
            <a:spLocks noChangeArrowheads="1"/>
          </p:cNvSpPr>
          <p:nvPr userDrawn="1"/>
        </p:nvSpPr>
        <p:spPr bwMode="gray">
          <a:xfrm>
            <a:off x="1621022" y="4403954"/>
            <a:ext cx="2106234" cy="2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874560" algn="l"/>
              </a:tabLst>
            </a:pPr>
            <a:r>
              <a:rPr lang="fr-FR" sz="976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976" u="non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3" descr="C:\Users\NicoC\Desktop\QuotesOW-0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076" y="519522"/>
            <a:ext cx="1134126" cy="1134126"/>
          </a:xfrm>
          <a:prstGeom prst="rect">
            <a:avLst/>
          </a:prstGeom>
          <a:noFill/>
        </p:spPr>
      </p:pic>
      <p:pic>
        <p:nvPicPr>
          <p:cNvPr id="10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639" y="3975907"/>
            <a:ext cx="2133000" cy="422721"/>
          </a:xfrm>
          <a:prstGeom prst="rect">
            <a:avLst/>
          </a:prstGeom>
          <a:noFill/>
        </p:spPr>
      </p:pic>
      <p:pic>
        <p:nvPicPr>
          <p:cNvPr id="11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494" y="4683440"/>
            <a:ext cx="292331" cy="3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74EE2137-841C-4F3D-9179-1ED8BB0BCC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284" y="4685922"/>
            <a:ext cx="743804" cy="3027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72F436-37C1-4656-9505-29160147F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480" y="0"/>
            <a:ext cx="37795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40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70" y="1"/>
            <a:ext cx="2943537" cy="5164038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2678042" y="3104666"/>
            <a:ext cx="540000" cy="540000"/>
            <a:chOff x="2692177" y="4139555"/>
            <a:chExt cx="720000" cy="720000"/>
          </a:xfrm>
        </p:grpSpPr>
        <p:sp>
          <p:nvSpPr>
            <p:cNvPr id="9" name="Ellipse 8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/>
            </a:p>
          </p:txBody>
        </p:sp>
        <p:pic>
          <p:nvPicPr>
            <p:cNvPr id="10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1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2" y="4623978"/>
            <a:ext cx="1728000" cy="34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7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91" r:id="rId6"/>
    <p:sldLayoutId id="2147483690" r:id="rId7"/>
    <p:sldLayoutId id="2147483689" r:id="rId8"/>
    <p:sldLayoutId id="2147483988" r:id="rId9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2404288" y="1"/>
            <a:ext cx="6739713" cy="51435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2143029" y="3104666"/>
            <a:ext cx="540000" cy="540000"/>
            <a:chOff x="2692177" y="4139555"/>
            <a:chExt cx="720000" cy="720000"/>
          </a:xfrm>
        </p:grpSpPr>
        <p:sp>
          <p:nvSpPr>
            <p:cNvPr id="9" name="Ellipse 8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/>
            </a:p>
          </p:txBody>
        </p:sp>
        <p:pic>
          <p:nvPicPr>
            <p:cNvPr id="10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317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4009" r:id="rId11"/>
    <p:sldLayoutId id="2147484010" r:id="rId12"/>
    <p:sldLayoutId id="2147484011" r:id="rId13"/>
    <p:sldLayoutId id="2147484012" r:id="rId14"/>
    <p:sldLayoutId id="2147483671" r:id="rId15"/>
    <p:sldLayoutId id="2147483938" r:id="rId16"/>
    <p:sldLayoutId id="2147483996" r:id="rId17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5" dirty="0"/>
          </a:p>
        </p:txBody>
      </p:sp>
    </p:spTree>
    <p:extLst>
      <p:ext uri="{BB962C8B-B14F-4D97-AF65-F5344CB8AC3E}">
        <p14:creationId xmlns:p14="http://schemas.microsoft.com/office/powerpoint/2010/main" val="38348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D4D9B8A-4FCD-4CA7-AD7E-57CAEAFC1BED}"/>
              </a:ext>
            </a:extLst>
          </p:cNvPr>
          <p:cNvGrpSpPr/>
          <p:nvPr userDrawn="1"/>
        </p:nvGrpSpPr>
        <p:grpSpPr>
          <a:xfrm>
            <a:off x="-31719" y="1373480"/>
            <a:ext cx="9207438" cy="3198624"/>
            <a:chOff x="955737" y="2745080"/>
            <a:chExt cx="10280527" cy="3571410"/>
          </a:xfrm>
        </p:grpSpPr>
        <p:sp>
          <p:nvSpPr>
            <p:cNvPr id="13" name="Text Box 1064">
              <a:extLst>
                <a:ext uri="{FF2B5EF4-FFF2-40B4-BE49-F238E27FC236}">
                  <a16:creationId xmlns:a16="http://schemas.microsoft.com/office/drawing/2014/main" id="{7C9E3C63-D5B3-4673-9700-174CC1BD692E}"/>
                </a:ext>
              </a:extLst>
            </p:cNvPr>
            <p:cNvSpPr txBox="1">
              <a:spLocks noChangeArrowheads="1"/>
            </p:cNvSpPr>
            <p:nvPr userDrawn="1"/>
          </p:nvSpPr>
          <p:spPr bwMode="gray">
            <a:xfrm>
              <a:off x="2954412" y="5204690"/>
              <a:ext cx="6248079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 u="sng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Aft>
                  <a:spcPts val="300"/>
                </a:spcAft>
                <a:tabLst>
                  <a:tab pos="1165976" algn="l"/>
                </a:tabLst>
              </a:pPr>
              <a:r>
                <a:rPr lang="fr-FR" sz="1300" b="0" u="none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PARIS – CASABLANCA – ALGER</a:t>
              </a:r>
              <a:r>
                <a:rPr lang="fr-FR" sz="1300" b="0" u="none" baseline="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 – TUNIS – VARSOVIE – ABIDJAN</a:t>
              </a:r>
            </a:p>
            <a:p>
              <a:pPr algn="ctr" eaLnBrk="1" hangingPunct="1">
                <a:spcAft>
                  <a:spcPts val="300"/>
                </a:spcAft>
                <a:tabLst>
                  <a:tab pos="1165976" algn="l"/>
                </a:tabLst>
              </a:pPr>
              <a:r>
                <a:rPr lang="fr-FR" sz="1300" b="0" u="none" baseline="0" dirty="0">
                  <a:solidFill>
                    <a:srgbClr val="DA0014"/>
                  </a:solidFill>
                  <a:latin typeface="Calibri" panose="020F0502020204030204" pitchFamily="34" charset="0"/>
                  <a:cs typeface="Arial" charset="0"/>
                </a:rPr>
                <a:t>www.opinion-way.com</a:t>
              </a:r>
              <a:endParaRPr lang="fr-FR" sz="1300" u="none" dirty="0">
                <a:solidFill>
                  <a:srgbClr val="DA0014"/>
                </a:solidFill>
                <a:cs typeface="Arial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2FD60B0-6EF1-46E4-81E7-C21321A8CB31}"/>
                </a:ext>
              </a:extLst>
            </p:cNvPr>
            <p:cNvGrpSpPr>
              <a:grpSpLocks/>
            </p:cNvGrpSpPr>
            <p:nvPr userDrawn="1"/>
          </p:nvGrpSpPr>
          <p:grpSpPr>
            <a:xfrm>
              <a:off x="5358451" y="2745080"/>
              <a:ext cx="1440000" cy="1440000"/>
              <a:chOff x="2692177" y="4139555"/>
              <a:chExt cx="720000" cy="72000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299867D-9606-4915-B47A-8353A2186C01}"/>
                  </a:ext>
                </a:extLst>
              </p:cNvPr>
              <p:cNvSpPr/>
              <p:nvPr userDrawn="1"/>
            </p:nvSpPr>
            <p:spPr>
              <a:xfrm>
                <a:off x="2707283" y="4154661"/>
                <a:ext cx="689788" cy="689788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50" dirty="0"/>
              </a:p>
            </p:txBody>
          </p:sp>
          <p:pic>
            <p:nvPicPr>
              <p:cNvPr id="16" name="Picture 3" descr="C:\Users\NicoC\Desktop\QuotesOW-01.png">
                <a:extLst>
                  <a:ext uri="{FF2B5EF4-FFF2-40B4-BE49-F238E27FC236}">
                    <a16:creationId xmlns:a16="http://schemas.microsoft.com/office/drawing/2014/main" id="{D81C4837-833C-4C13-A249-D8746A64EC0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2177" y="4139555"/>
                <a:ext cx="720000" cy="72000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" descr="D:\01-OWay\GRAPHISMES\LOGO_OW_HRes-White-01.png">
              <a:extLst>
                <a:ext uri="{FF2B5EF4-FFF2-40B4-BE49-F238E27FC236}">
                  <a16:creationId xmlns:a16="http://schemas.microsoft.com/office/drawing/2014/main" id="{EF89FE1B-5752-48AD-BC53-5ABBFFF037AD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6317" y="4498873"/>
              <a:ext cx="2884269" cy="572400"/>
            </a:xfrm>
            <a:prstGeom prst="rect">
              <a:avLst/>
            </a:prstGeom>
            <a:noFill/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7E91F6-3895-443F-9A9E-AB2044437D80}"/>
                </a:ext>
              </a:extLst>
            </p:cNvPr>
            <p:cNvSpPr/>
            <p:nvPr userDrawn="1"/>
          </p:nvSpPr>
          <p:spPr>
            <a:xfrm>
              <a:off x="955737" y="6008713"/>
              <a:ext cx="1028052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fr-FR" sz="1400" i="1" dirty="0">
                  <a:solidFill>
                    <a:prstClr val="white"/>
                  </a:solidFill>
                </a:rPr>
                <a:t>« Rendre le monde intelligible pour agir aujourd’hui et imaginer demain. 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91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945634"/>
            <a:ext cx="9139495" cy="2184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7" rIns="74295" bIns="37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2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2" y="4968001"/>
            <a:ext cx="956642" cy="21454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935135" y="4939324"/>
            <a:ext cx="204360" cy="21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 dirty="0">
              <a:solidFill>
                <a:prstClr val="white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923174" y="49663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"/>
          <p:cNvSpPr txBox="1"/>
          <p:nvPr userDrawn="1"/>
        </p:nvSpPr>
        <p:spPr>
          <a:xfrm>
            <a:off x="8852342" y="4948841"/>
            <a:ext cx="377026" cy="217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62"/>
            <a:fld id="{58392CB3-8018-4659-8CCE-D13EC3251FFD}" type="slidenum">
              <a:rPr lang="fr-FR" sz="788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defTabSz="685862"/>
              <a:t>‹N°›</a:t>
            </a:fld>
            <a:endParaRPr lang="fr-FR" sz="788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4648541" y="498733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 userDrawn="1"/>
        </p:nvGrpSpPr>
        <p:grpSpPr>
          <a:xfrm>
            <a:off x="204359" y="161527"/>
            <a:ext cx="540000" cy="540000"/>
            <a:chOff x="2692177" y="4139555"/>
            <a:chExt cx="720000" cy="720000"/>
          </a:xfrm>
        </p:grpSpPr>
        <p:sp>
          <p:nvSpPr>
            <p:cNvPr id="8" name="Ellipse 7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395212BB-4140-409D-BDEF-0B2F1D9C9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2" y="4968001"/>
            <a:ext cx="956642" cy="214541"/>
          </a:xfrm>
          <a:prstGeom prst="rect">
            <a:avLst/>
          </a:prstGeom>
        </p:spPr>
      </p:pic>
      <p:sp>
        <p:nvSpPr>
          <p:cNvPr id="21" name="ZoneTexte 14">
            <a:extLst>
              <a:ext uri="{FF2B5EF4-FFF2-40B4-BE49-F238E27FC236}">
                <a16:creationId xmlns:a16="http://schemas.microsoft.com/office/drawing/2014/main" id="{4933B123-AEAC-4FE8-A54C-29E84C034EAE}"/>
              </a:ext>
            </a:extLst>
          </p:cNvPr>
          <p:cNvSpPr txBox="1"/>
          <p:nvPr userDrawn="1"/>
        </p:nvSpPr>
        <p:spPr>
          <a:xfrm>
            <a:off x="4648541" y="4939419"/>
            <a:ext cx="518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i="1" dirty="0">
                <a:solidFill>
                  <a:schemeClr val="bg1"/>
                </a:solidFill>
              </a:rPr>
              <a:t>Observatoire des déplacements professionnels en France et à l’étranger / Octobre 2020</a:t>
            </a:r>
          </a:p>
        </p:txBody>
      </p:sp>
      <p:pic>
        <p:nvPicPr>
          <p:cNvPr id="22" name="Espace réservé du contenu 4">
            <a:extLst>
              <a:ext uri="{FF2B5EF4-FFF2-40B4-BE49-F238E27FC236}">
                <a16:creationId xmlns:a16="http://schemas.microsoft.com/office/drawing/2014/main" id="{27DE4403-C994-4A24-9827-E6A9A7F7E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3061" t="41834" r="52557" b="38864"/>
          <a:stretch/>
        </p:blipFill>
        <p:spPr>
          <a:xfrm>
            <a:off x="936423" y="4957730"/>
            <a:ext cx="604837" cy="1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945634"/>
            <a:ext cx="9139495" cy="2184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7" rIns="74295" bIns="37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2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2" y="4968001"/>
            <a:ext cx="956642" cy="21454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935135" y="4939324"/>
            <a:ext cx="204360" cy="21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4" name="ZoneTexte 2"/>
          <p:cNvSpPr txBox="1"/>
          <p:nvPr userDrawn="1"/>
        </p:nvSpPr>
        <p:spPr>
          <a:xfrm>
            <a:off x="8852342" y="4948841"/>
            <a:ext cx="377026" cy="217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62"/>
            <a:fld id="{58392CB3-8018-4659-8CCE-D13EC3251FFD}" type="slidenum">
              <a:rPr lang="fr-FR" sz="788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defTabSz="685862"/>
              <a:t>‹N°›</a:t>
            </a:fld>
            <a:endParaRPr lang="fr-FR" sz="788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ZoneTexte 14"/>
          <p:cNvSpPr txBox="1"/>
          <p:nvPr userDrawn="1"/>
        </p:nvSpPr>
        <p:spPr>
          <a:xfrm>
            <a:off x="4668310" y="4939846"/>
            <a:ext cx="4221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i="1" dirty="0">
                <a:solidFill>
                  <a:schemeClr val="bg1"/>
                </a:solidFill>
              </a:rPr>
              <a:t>Observatoire des déplacements professionnels en France et à l’étranger / Octobre 2020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04359" y="161527"/>
            <a:ext cx="540000" cy="540000"/>
            <a:chOff x="2692177" y="4139555"/>
            <a:chExt cx="720000" cy="720000"/>
          </a:xfrm>
        </p:grpSpPr>
        <p:sp>
          <p:nvSpPr>
            <p:cNvPr id="8" name="Ellipse 7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6155C7B2-EA14-4A54-B9E0-28228DCE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3061" t="41834" r="52557" b="38864"/>
          <a:stretch/>
        </p:blipFill>
        <p:spPr>
          <a:xfrm>
            <a:off x="936423" y="4957730"/>
            <a:ext cx="604837" cy="19100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8923174" y="49663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E55C5E-CC85-4C9C-81D6-0762CD246E0E}"/>
              </a:ext>
            </a:extLst>
          </p:cNvPr>
          <p:cNvCxnSpPr/>
          <p:nvPr userDrawn="1"/>
        </p:nvCxnSpPr>
        <p:spPr>
          <a:xfrm>
            <a:off x="4675024" y="49663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8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70" y="1"/>
            <a:ext cx="2943537" cy="5164038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87" tIns="40242" rIns="80487" bIns="402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84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2678042" y="3104666"/>
            <a:ext cx="540000" cy="540000"/>
            <a:chOff x="2692177" y="4139555"/>
            <a:chExt cx="720000" cy="720000"/>
          </a:xfrm>
        </p:grpSpPr>
        <p:sp>
          <p:nvSpPr>
            <p:cNvPr id="9" name="Ellipse 8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/>
            </a:p>
          </p:txBody>
        </p:sp>
        <p:pic>
          <p:nvPicPr>
            <p:cNvPr id="10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1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2" y="4623978"/>
            <a:ext cx="1728000" cy="34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4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945634"/>
            <a:ext cx="9139495" cy="2184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7" rIns="74295" bIns="37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2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2" y="4968001"/>
            <a:ext cx="956642" cy="21454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935135" y="4939324"/>
            <a:ext cx="204360" cy="21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 dirty="0">
              <a:solidFill>
                <a:prstClr val="white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923174" y="49663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2"/>
          <p:cNvSpPr txBox="1"/>
          <p:nvPr userDrawn="1"/>
        </p:nvSpPr>
        <p:spPr>
          <a:xfrm>
            <a:off x="8852342" y="4948841"/>
            <a:ext cx="377026" cy="217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62"/>
            <a:fld id="{58392CB3-8018-4659-8CCE-D13EC3251FFD}" type="slidenum">
              <a:rPr lang="fr-FR" sz="788" smtClean="0">
                <a:solidFill>
                  <a:prstClr val="white"/>
                </a:solidFill>
                <a:latin typeface="Arial Black" panose="020B0A04020102020204" pitchFamily="34" charset="0"/>
              </a:rPr>
              <a:pPr algn="ctr" defTabSz="685862"/>
              <a:t>‹N°›</a:t>
            </a:fld>
            <a:endParaRPr lang="fr-FR" sz="788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ZoneTexte 14"/>
          <p:cNvSpPr txBox="1"/>
          <p:nvPr userDrawn="1"/>
        </p:nvSpPr>
        <p:spPr>
          <a:xfrm>
            <a:off x="4792135" y="4930321"/>
            <a:ext cx="518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i="1" dirty="0">
                <a:solidFill>
                  <a:schemeClr val="bg1"/>
                </a:solidFill>
              </a:rPr>
              <a:t>Observatoire des déplacements professionnels en France et à l’étranger / Juillet 2020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04359" y="161527"/>
            <a:ext cx="540000" cy="540000"/>
            <a:chOff x="2692177" y="4139555"/>
            <a:chExt cx="720000" cy="720000"/>
          </a:xfrm>
        </p:grpSpPr>
        <p:sp>
          <p:nvSpPr>
            <p:cNvPr id="8" name="Ellipse 7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6155C7B2-EA14-4A54-B9E0-28228DCE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3061" t="41834" r="52557" b="38864"/>
          <a:stretch/>
        </p:blipFill>
        <p:spPr>
          <a:xfrm>
            <a:off x="936423" y="4957730"/>
            <a:ext cx="604837" cy="1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6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8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0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1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2" indent="-171465" algn="l" defTabSz="68586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3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5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chart" Target="../charts/char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chart" Target="../charts/chart8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10" Type="http://schemas.openxmlformats.org/officeDocument/2006/relationships/image" Target="../media/image34.jp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9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11.xml"/><Relationship Id="rId5" Type="http://schemas.openxmlformats.org/officeDocument/2006/relationships/image" Target="../media/image26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chart" Target="../charts/chart12.xml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jpg"/><Relationship Id="rId5" Type="http://schemas.openxmlformats.org/officeDocument/2006/relationships/image" Target="../media/image39.jpeg"/><Relationship Id="rId10" Type="http://schemas.openxmlformats.org/officeDocument/2006/relationships/image" Target="../media/image41.jpg"/><Relationship Id="rId4" Type="http://schemas.openxmlformats.org/officeDocument/2006/relationships/image" Target="../media/image36.jpeg"/><Relationship Id="rId9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13.xml"/><Relationship Id="rId5" Type="http://schemas.openxmlformats.org/officeDocument/2006/relationships/image" Target="../media/image4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8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jpeg"/><Relationship Id="rId5" Type="http://schemas.openxmlformats.org/officeDocument/2006/relationships/chart" Target="../charts/chart14.xml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jpeg"/><Relationship Id="rId5" Type="http://schemas.openxmlformats.org/officeDocument/2006/relationships/image" Target="../media/image59.jpeg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1.jpeg"/><Relationship Id="rId5" Type="http://schemas.openxmlformats.org/officeDocument/2006/relationships/chart" Target="../charts/chart19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jp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-1390" y="1630907"/>
            <a:ext cx="5329451" cy="1643363"/>
          </a:xfrm>
        </p:spPr>
        <p:txBody>
          <a:bodyPr/>
          <a:lstStyle/>
          <a:p>
            <a:r>
              <a:rPr lang="fr-FR" dirty="0"/>
              <a:t>Observatoire des déplacements professionnels en France et à l’étranger</a:t>
            </a:r>
            <a:br>
              <a:rPr lang="fr-FR" dirty="0"/>
            </a:br>
            <a:r>
              <a:rPr lang="fr-FR" sz="1800" dirty="0">
                <a:solidFill>
                  <a:schemeClr val="tx1"/>
                </a:solidFill>
              </a:rPr>
              <a:t>Résultats Vague 2</a:t>
            </a:r>
            <a:br>
              <a:rPr lang="fr-FR" sz="1800" dirty="0"/>
            </a:br>
            <a:br>
              <a:rPr lang="fr-FR" sz="1800" dirty="0"/>
            </a:br>
            <a:r>
              <a:rPr lang="fr-FR" sz="1400" dirty="0"/>
              <a:t>Octobre 2020</a:t>
            </a:r>
          </a:p>
        </p:txBody>
      </p:sp>
      <p:sp>
        <p:nvSpPr>
          <p:cNvPr id="3" name="Titre 10">
            <a:extLst>
              <a:ext uri="{FF2B5EF4-FFF2-40B4-BE49-F238E27FC236}">
                <a16:creationId xmlns:a16="http://schemas.microsoft.com/office/drawing/2014/main" id="{3F4DD63F-1617-4E55-BB90-B0D0B9E92668}"/>
              </a:ext>
            </a:extLst>
          </p:cNvPr>
          <p:cNvSpPr txBox="1">
            <a:spLocks/>
          </p:cNvSpPr>
          <p:nvPr/>
        </p:nvSpPr>
        <p:spPr>
          <a:xfrm>
            <a:off x="6416040" y="4912001"/>
            <a:ext cx="2344117" cy="2314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700" dirty="0"/>
              <a:t>Crédit photo fanjianhua - fr.freepik.com</a:t>
            </a:r>
            <a:endParaRPr lang="fr-FR" sz="700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396BB03-AEBB-4663-BA4D-45D98A509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1" t="41834" r="52557" b="38864"/>
          <a:stretch/>
        </p:blipFill>
        <p:spPr>
          <a:xfrm>
            <a:off x="1802777" y="3369805"/>
            <a:ext cx="1721116" cy="5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21CF4969-BEC9-4DC6-AC7E-1DB7F5D17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194" y="1073348"/>
            <a:ext cx="828000" cy="828000"/>
          </a:xfrm>
          <a:prstGeom prst="rect">
            <a:avLst/>
          </a:prstGeom>
        </p:spPr>
      </p:pic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184B523-3591-4417-9F3D-78A9EC18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24" y="1133094"/>
            <a:ext cx="828000" cy="828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43803" y="66898"/>
            <a:ext cx="8011577" cy="622287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2/3 des déplacements pro. en France et près de 90% des déplacements pro. à l’étranger continuant d’être limités, voire interdits.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91229" y="737585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V3 : Aujourd’hui, diriez-vous qu’en raison du Covid-19, les déplacements professionnels pour chacune des destinations suivantes sont, au sein de votre entreprise...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/ </a:t>
            </a:r>
            <a:r>
              <a:rPr lang="fr-FR" sz="8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Résultats base concernés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1450A5D-AFB5-4190-B15A-A6CD1A40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13888"/>
              </p:ext>
            </p:extLst>
          </p:nvPr>
        </p:nvGraphicFramePr>
        <p:xfrm>
          <a:off x="2257126" y="1923821"/>
          <a:ext cx="5505590" cy="63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795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2752795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1638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 France</a:t>
                      </a:r>
                    </a:p>
                    <a:p>
                      <a:pPr algn="ctr" fontAlgn="t"/>
                      <a:r>
                        <a:rPr lang="fr-FR" sz="1050" i="1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</a:rPr>
                        <a:t>(444 répondants)</a:t>
                      </a:r>
                      <a:endParaRPr lang="fr-FR" sz="1050" b="0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 l’étranger, quel que soit le pays</a:t>
                      </a:r>
                    </a:p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i="1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(349 répondants)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041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fr-FR" sz="1800" b="1" i="0" u="none" strike="noStrike" dirty="0">
                          <a:solidFill>
                            <a:srgbClr val="DD4B5A"/>
                          </a:solidFill>
                          <a:effectLst/>
                          <a:latin typeface="Calibri "/>
                        </a:rPr>
                        <a:t>66%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DD4B5A"/>
                          </a:solidFill>
                          <a:effectLst/>
                          <a:latin typeface="Calibri "/>
                        </a:rPr>
                        <a:t>86%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038278F-9432-4832-9BA3-8EE515C11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963072"/>
              </p:ext>
            </p:extLst>
          </p:nvPr>
        </p:nvGraphicFramePr>
        <p:xfrm>
          <a:off x="2276901" y="2541260"/>
          <a:ext cx="5569327" cy="232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A170A11-79DB-4588-90AB-11E059794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66644"/>
              </p:ext>
            </p:extLst>
          </p:nvPr>
        </p:nvGraphicFramePr>
        <p:xfrm>
          <a:off x="698026" y="2731147"/>
          <a:ext cx="1578875" cy="1624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414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Totalement interdits, gelés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414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Partiellement gelés, réduits au strict nécessaire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414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Maintenus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43709C7-5993-4F7A-B546-79867C789680}"/>
              </a:ext>
            </a:extLst>
          </p:cNvPr>
          <p:cNvSpPr/>
          <p:nvPr/>
        </p:nvSpPr>
        <p:spPr>
          <a:xfrm>
            <a:off x="444569" y="1979399"/>
            <a:ext cx="2024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solidFill>
                  <a:srgbClr val="DD4B5A"/>
                </a:solidFill>
                <a:latin typeface="Calibri" panose="020F0502020204030204" pitchFamily="34" charset="0"/>
              </a:rPr>
              <a:t>Total déplacements professionnels limités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A5E0D48-2464-426E-BBC5-0ECC7FD1E18A}"/>
              </a:ext>
            </a:extLst>
          </p:cNvPr>
          <p:cNvSpPr/>
          <p:nvPr/>
        </p:nvSpPr>
        <p:spPr>
          <a:xfrm>
            <a:off x="507861" y="293265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3B9B7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02EC5B1-B482-453E-B599-E1B4CFE2982E}"/>
              </a:ext>
            </a:extLst>
          </p:cNvPr>
          <p:cNvSpPr/>
          <p:nvPr/>
        </p:nvSpPr>
        <p:spPr>
          <a:xfrm>
            <a:off x="507861" y="3472343"/>
            <a:ext cx="161515" cy="161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76A19E3-1414-4EAC-9C1C-4A788C13476F}"/>
              </a:ext>
            </a:extLst>
          </p:cNvPr>
          <p:cNvSpPr/>
          <p:nvPr/>
        </p:nvSpPr>
        <p:spPr>
          <a:xfrm>
            <a:off x="507861" y="4012034"/>
            <a:ext cx="161515" cy="161515"/>
          </a:xfrm>
          <a:prstGeom prst="ellipse">
            <a:avLst/>
          </a:prstGeom>
          <a:solidFill>
            <a:srgbClr val="37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23BE211B-0581-4FE7-8865-419DE8A67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655" y="2878967"/>
            <a:ext cx="1921003" cy="1921003"/>
          </a:xfrm>
          <a:prstGeom prst="rect">
            <a:avLst/>
          </a:prstGeom>
        </p:spPr>
      </p:pic>
      <p:pic>
        <p:nvPicPr>
          <p:cNvPr id="3" name="Image 2" descr="Une image contenant bâtiment, jeu&#10;&#10;Description générée automatiquement">
            <a:extLst>
              <a:ext uri="{FF2B5EF4-FFF2-40B4-BE49-F238E27FC236}">
                <a16:creationId xmlns:a16="http://schemas.microsoft.com/office/drawing/2014/main" id="{1907B906-8723-4000-AB71-7AB0221B7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19" y="1204285"/>
            <a:ext cx="771332" cy="7713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53C48B-3F96-4B90-AFB8-BE0BAF165450}"/>
              </a:ext>
            </a:extLst>
          </p:cNvPr>
          <p:cNvSpPr txBox="1"/>
          <p:nvPr/>
        </p:nvSpPr>
        <p:spPr>
          <a:xfrm>
            <a:off x="3784025" y="2322900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-7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(73%)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2A07BE-C6C6-4D87-8D70-6F8BA3F4636C}"/>
              </a:ext>
            </a:extLst>
          </p:cNvPr>
          <p:cNvSpPr txBox="1"/>
          <p:nvPr/>
        </p:nvSpPr>
        <p:spPr>
          <a:xfrm>
            <a:off x="3801780" y="2440942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75%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2F23201-51EC-40B4-9809-5132CBBA6901}"/>
              </a:ext>
            </a:extLst>
          </p:cNvPr>
          <p:cNvGrpSpPr/>
          <p:nvPr/>
        </p:nvGrpSpPr>
        <p:grpSpPr>
          <a:xfrm>
            <a:off x="3299851" y="4748986"/>
            <a:ext cx="5741231" cy="226591"/>
            <a:chOff x="3320323" y="4703266"/>
            <a:chExt cx="5741231" cy="226591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2CA03B1-A15B-4201-A8FC-C1F2BB20C4CC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6D90333-0178-4D0C-B0EA-39FFA76AAA5D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31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620989" y="845326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V6_1 : Depuis le Covid-19 et le début du confinement, plusieurs mesures peuvent avoir été décidées au sein des entreprises à propos des déplacements professionnels. Indiquez dans le tableau si ces règles sont appliquées au sein de votre entreprise, pour vos déplacements </a:t>
            </a:r>
            <a:r>
              <a:rPr lang="fr-FR" sz="1050" u="sng" dirty="0">
                <a:solidFill>
                  <a:srgbClr val="13AFB7"/>
                </a:solidFill>
              </a:rPr>
              <a:t>en France et/ou à l’étranger</a:t>
            </a:r>
            <a:r>
              <a:rPr lang="fr-FR" sz="1050" dirty="0">
                <a:solidFill>
                  <a:srgbClr val="13AFB7"/>
                </a:solidFill>
              </a:rPr>
              <a:t>.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65A128C-47DA-4CE5-93D4-ECC4D7704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78718"/>
              </p:ext>
            </p:extLst>
          </p:nvPr>
        </p:nvGraphicFramePr>
        <p:xfrm>
          <a:off x="723331" y="1652540"/>
          <a:ext cx="7939588" cy="312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5588">
                  <a:extLst>
                    <a:ext uri="{9D8B030D-6E8A-4147-A177-3AD203B41FA5}">
                      <a16:colId xmlns:a16="http://schemas.microsoft.com/office/drawing/2014/main" val="3109204508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300222856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Votre entreprise encourage l'usage des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outils de visio-conférence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limiter vos déplacements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8642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devez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anticiper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 maximum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 déplacements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294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devez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privilégier les trajets directs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vos déplacements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8662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effectuer vos réservations, vous devez uniquement utiliser le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 privilégié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systèmes de réservations internes, l'agence de voyages de votre entreprise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5569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Selon vos impressions et votre ressenti, vous pouvez, avant ou pendant vos déplacements,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choisir ou modifier vos modes de transports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qui vous convient le mieux...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05365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Selon vos impressions et votre ressenti, vous pouvez, avant ou pendant vos déplacements,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choisir ou modifier vos choix en matière d'hébergement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37277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pouvez pas réserver/recourir à des prestataires non référencés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l'entreprise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30237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 de fournisseurs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offrant les garanties de sécurité sanitaire spécifiques au Covid-19 a été mise en place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1245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D'une façon générale,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avez plus d'autonomie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organiser vos déplacements (heures et jours de départ ou de retour)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3018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avez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flexibilité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réserver des tarifs sans contrainte en termes d'annulation, de frais de modification ou de délai de réservation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2184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Vous pouvez réserver des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classes de confort, des catégories d'hôtels ou des véhicules supérieurs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9612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7A58B86-8D5B-48E7-956D-8FF7C11C03C0}"/>
              </a:ext>
            </a:extLst>
          </p:cNvPr>
          <p:cNvSpPr/>
          <p:nvPr/>
        </p:nvSpPr>
        <p:spPr>
          <a:xfrm>
            <a:off x="5584601" y="1399250"/>
            <a:ext cx="2884981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000" b="1" i="1" dirty="0">
                <a:solidFill>
                  <a:srgbClr val="595959"/>
                </a:solidFill>
                <a:latin typeface="Calibri" panose="020F0502020204030204" pitchFamily="34" charset="0"/>
              </a:rPr>
              <a:t>Mesures mises en place au sein de l’entreprise</a:t>
            </a:r>
          </a:p>
        </p:txBody>
      </p:sp>
      <p:sp>
        <p:nvSpPr>
          <p:cNvPr id="19" name="Titre 4">
            <a:extLst>
              <a:ext uri="{FF2B5EF4-FFF2-40B4-BE49-F238E27FC236}">
                <a16:creationId xmlns:a16="http://schemas.microsoft.com/office/drawing/2014/main" id="{E06C199F-FA37-4F3B-88C8-34C278385FAD}"/>
              </a:ext>
            </a:extLst>
          </p:cNvPr>
          <p:cNvSpPr txBox="1">
            <a:spLocks/>
          </p:cNvSpPr>
          <p:nvPr/>
        </p:nvSpPr>
        <p:spPr>
          <a:xfrm>
            <a:off x="732521" y="37464"/>
            <a:ext cx="8022859" cy="828265"/>
          </a:xfrm>
          <a:prstGeom prst="rect">
            <a:avLst/>
          </a:prstGeom>
        </p:spPr>
        <p:txBody>
          <a:bodyPr wrap="square" anchor="ctr"/>
          <a:lstStyle>
            <a:lvl1pPr algn="l" defTabSz="6858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endParaRPr lang="fr-FR" sz="2000" dirty="0"/>
          </a:p>
        </p:txBody>
      </p:sp>
      <p:graphicFrame>
        <p:nvGraphicFramePr>
          <p:cNvPr id="20" name="Wykres 21">
            <a:extLst>
              <a:ext uri="{FF2B5EF4-FFF2-40B4-BE49-F238E27FC236}">
                <a16:creationId xmlns:a16="http://schemas.microsoft.com/office/drawing/2014/main" id="{C4151B93-DD85-4C23-B60F-C6CEB37E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108951"/>
              </p:ext>
            </p:extLst>
          </p:nvPr>
        </p:nvGraphicFramePr>
        <p:xfrm>
          <a:off x="6312510" y="1641907"/>
          <a:ext cx="2087688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A398D81-DB3C-4BFC-A4DA-E84B7B25AF81}"/>
              </a:ext>
            </a:extLst>
          </p:cNvPr>
          <p:cNvSpPr txBox="1"/>
          <p:nvPr/>
        </p:nvSpPr>
        <p:spPr>
          <a:xfrm>
            <a:off x="6345758" y="4761041"/>
            <a:ext cx="2615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Evolutions significatives par rapport à juillet 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2486BE-7371-47D3-A39E-F19C1C091FC3}"/>
              </a:ext>
            </a:extLst>
          </p:cNvPr>
          <p:cNvSpPr txBox="1"/>
          <p:nvPr/>
        </p:nvSpPr>
        <p:spPr>
          <a:xfrm>
            <a:off x="7973888" y="1674631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-11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(75%)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163F6B-85A8-40C5-B188-044B3A7C32C2}"/>
              </a:ext>
            </a:extLst>
          </p:cNvPr>
          <p:cNvSpPr txBox="1"/>
          <p:nvPr/>
        </p:nvSpPr>
        <p:spPr>
          <a:xfrm>
            <a:off x="7973888" y="2247837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-8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(65%)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5003AC-2966-4FCB-B004-8EF0C69EE953}"/>
              </a:ext>
            </a:extLst>
          </p:cNvPr>
          <p:cNvSpPr txBox="1"/>
          <p:nvPr/>
        </p:nvSpPr>
        <p:spPr>
          <a:xfrm>
            <a:off x="7973888" y="2534440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-11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(65%)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2FA6B2-774D-461F-B295-CFEDB8844625}"/>
              </a:ext>
            </a:extLst>
          </p:cNvPr>
          <p:cNvSpPr txBox="1"/>
          <p:nvPr/>
        </p:nvSpPr>
        <p:spPr>
          <a:xfrm>
            <a:off x="7973888" y="3387425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-10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(54%)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48D8B0-7AF0-4385-B5C3-A38D86CA7DE0}"/>
              </a:ext>
            </a:extLst>
          </p:cNvPr>
          <p:cNvSpPr txBox="1"/>
          <p:nvPr/>
        </p:nvSpPr>
        <p:spPr>
          <a:xfrm>
            <a:off x="7973888" y="4233586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-7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(48%)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26C2B45-029F-4071-85AB-F2CCD03A7CF2}"/>
              </a:ext>
            </a:extLst>
          </p:cNvPr>
          <p:cNvSpPr txBox="1"/>
          <p:nvPr/>
        </p:nvSpPr>
        <p:spPr>
          <a:xfrm>
            <a:off x="7973888" y="4513365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-8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(47%)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90B2A7DA-3586-4181-85B2-48814C2840AE}"/>
              </a:ext>
            </a:extLst>
          </p:cNvPr>
          <p:cNvSpPr txBox="1">
            <a:spLocks/>
          </p:cNvSpPr>
          <p:nvPr/>
        </p:nvSpPr>
        <p:spPr>
          <a:xfrm>
            <a:off x="732521" y="66633"/>
            <a:ext cx="8022859" cy="828265"/>
          </a:xfrm>
          <a:prstGeom prst="rect">
            <a:avLst/>
          </a:prstGeom>
        </p:spPr>
        <p:txBody>
          <a:bodyPr wrap="square" anchor="ctr"/>
          <a:lstStyle>
            <a:lvl1pPr algn="l" defTabSz="6858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600" dirty="0"/>
              <a:t>…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même si ces dernières semblent être un peu moins directives qu’en juillet.</a:t>
            </a:r>
          </a:p>
        </p:txBody>
      </p:sp>
    </p:spTree>
    <p:extLst>
      <p:ext uri="{BB962C8B-B14F-4D97-AF65-F5344CB8AC3E}">
        <p14:creationId xmlns:p14="http://schemas.microsoft.com/office/powerpoint/2010/main" val="292987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43803" y="50555"/>
            <a:ext cx="8400197" cy="684516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… et semblent un peu moins concerner les RDV à caractère commercial.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45292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Av4 : Concernant les réductions au niveau des déplacements professionnels décidées par votre entreprise, cela concerne-t-il...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</a:t>
            </a: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professionnels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dont l’entreprise a décidé de limiter les déplacements (370)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CE3B96BC-6456-4A84-BB6F-250D35D95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712952"/>
              </p:ext>
            </p:extLst>
          </p:nvPr>
        </p:nvGraphicFramePr>
        <p:xfrm>
          <a:off x="1353129" y="2392151"/>
          <a:ext cx="7255239" cy="229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3925D6DC-CBD1-4826-A23D-61F798EEF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75402"/>
              </p:ext>
            </p:extLst>
          </p:nvPr>
        </p:nvGraphicFramePr>
        <p:xfrm>
          <a:off x="682787" y="2480409"/>
          <a:ext cx="769085" cy="158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08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Vous ne savez pas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25" name="Ellipse 24">
            <a:extLst>
              <a:ext uri="{FF2B5EF4-FFF2-40B4-BE49-F238E27FC236}">
                <a16:creationId xmlns:a16="http://schemas.microsoft.com/office/drawing/2014/main" id="{D65CF211-5837-43C8-90F0-FD1F3C4B3B03}"/>
              </a:ext>
            </a:extLst>
          </p:cNvPr>
          <p:cNvSpPr/>
          <p:nvPr/>
        </p:nvSpPr>
        <p:spPr>
          <a:xfrm>
            <a:off x="492621" y="267422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D4C7ECA-59B2-4946-88AA-F51C6C7EF6A9}"/>
              </a:ext>
            </a:extLst>
          </p:cNvPr>
          <p:cNvSpPr/>
          <p:nvPr/>
        </p:nvSpPr>
        <p:spPr>
          <a:xfrm>
            <a:off x="492621" y="320337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173CE0B-3B46-43BE-8559-ECAF636EAD5B}"/>
              </a:ext>
            </a:extLst>
          </p:cNvPr>
          <p:cNvSpPr/>
          <p:nvPr/>
        </p:nvSpPr>
        <p:spPr>
          <a:xfrm>
            <a:off x="492621" y="3732518"/>
            <a:ext cx="161515" cy="161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6116F623-F978-4B4D-AA3B-1CB4CC5C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3446"/>
              </p:ext>
            </p:extLst>
          </p:nvPr>
        </p:nvGraphicFramePr>
        <p:xfrm>
          <a:off x="1503030" y="1907401"/>
          <a:ext cx="6925457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351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3068048354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1666613081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47328747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295112212"/>
                    </a:ext>
                  </a:extLst>
                </a:gridCol>
              </a:tblGrid>
              <a:tr h="131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La participation à des salons professionnels / congrès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La participation à des incentives internes, à des séminaires internes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Les déplacements entre les divers sites de l'entreprise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Les visites fournisseurs ou prestataires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Les rendez-vous clients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Les rendez-vous avec des prospects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Les déplacements domicile-travail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FB4D4535-2630-4204-BED5-D933032A7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04" y="1212138"/>
            <a:ext cx="720000" cy="72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44D592D-6E5C-4A29-98AD-00C1944CA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990" y="1212138"/>
            <a:ext cx="720000" cy="720000"/>
          </a:xfrm>
          <a:prstGeom prst="rect">
            <a:avLst/>
          </a:prstGeom>
        </p:spPr>
      </p:pic>
      <p:pic>
        <p:nvPicPr>
          <p:cNvPr id="34" name="Image 33" descr="Une image contenant dessin, miroir&#10;&#10;Description générée automatiquement">
            <a:extLst>
              <a:ext uri="{FF2B5EF4-FFF2-40B4-BE49-F238E27FC236}">
                <a16:creationId xmlns:a16="http://schemas.microsoft.com/office/drawing/2014/main" id="{18AB0981-EE85-4B45-9EE6-D6F247984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32" y="1212138"/>
            <a:ext cx="720000" cy="720000"/>
          </a:xfrm>
          <a:prstGeom prst="rect">
            <a:avLst/>
          </a:prstGeom>
        </p:spPr>
      </p:pic>
      <p:pic>
        <p:nvPicPr>
          <p:cNvPr id="35" name="Image 34" descr="Une image contenant signe&#10;&#10;Description générée automatiquement">
            <a:extLst>
              <a:ext uri="{FF2B5EF4-FFF2-40B4-BE49-F238E27FC236}">
                <a16:creationId xmlns:a16="http://schemas.microsoft.com/office/drawing/2014/main" id="{FEBFA917-0B0E-4FC2-98CA-9CEFD0311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575" y="1212138"/>
            <a:ext cx="720000" cy="720000"/>
          </a:xfrm>
          <a:prstGeom prst="rect">
            <a:avLst/>
          </a:prstGeom>
        </p:spPr>
      </p:pic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A80BB0C-84E2-41BF-8D9B-8CB0FF8DA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818" y="1212138"/>
            <a:ext cx="720000" cy="720000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4CAAE84-AA3D-4350-B76B-8FB35E63E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4646" y="1212138"/>
            <a:ext cx="720000" cy="72000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94C1B6-AAA2-4991-AA4E-91402F375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4060" y="1212138"/>
            <a:ext cx="720000" cy="72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956B34E-112F-4E00-90E9-D65777E374C3}"/>
              </a:ext>
            </a:extLst>
          </p:cNvPr>
          <p:cNvSpPr txBox="1"/>
          <p:nvPr/>
        </p:nvSpPr>
        <p:spPr>
          <a:xfrm>
            <a:off x="6677325" y="3115490"/>
            <a:ext cx="621616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CSP A : </a:t>
            </a:r>
            <a:r>
              <a:rPr lang="fr-FR" sz="700" b="1" dirty="0">
                <a:solidFill>
                  <a:schemeClr val="bg1"/>
                </a:solidFill>
              </a:rPr>
              <a:t>51%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B774419-1D27-4BE4-9724-453DAA8E2796}"/>
              </a:ext>
            </a:extLst>
          </p:cNvPr>
          <p:cNvGrpSpPr/>
          <p:nvPr/>
        </p:nvGrpSpPr>
        <p:grpSpPr>
          <a:xfrm>
            <a:off x="3124883" y="4741366"/>
            <a:ext cx="5741231" cy="226591"/>
            <a:chOff x="3320323" y="4703266"/>
            <a:chExt cx="5741231" cy="226591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EAB2CCA-ED5F-409C-8125-B46D32C563AF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A3EE1D5-F3C4-41BF-8311-752E5CD1D044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408E1C02-8C39-487B-9F1D-9C0FA3B0F9D1}"/>
              </a:ext>
            </a:extLst>
          </p:cNvPr>
          <p:cNvSpPr txBox="1"/>
          <p:nvPr/>
        </p:nvSpPr>
        <p:spPr>
          <a:xfrm>
            <a:off x="4687981" y="3199252"/>
            <a:ext cx="621616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CSP A : </a:t>
            </a:r>
            <a:r>
              <a:rPr lang="fr-FR" sz="7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7C1EB77-0F4D-46DD-9BAB-6FA31C15AF32}"/>
              </a:ext>
            </a:extLst>
          </p:cNvPr>
          <p:cNvSpPr txBox="1"/>
          <p:nvPr/>
        </p:nvSpPr>
        <p:spPr>
          <a:xfrm>
            <a:off x="1707456" y="3269054"/>
            <a:ext cx="621616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CSP A : </a:t>
            </a:r>
            <a:r>
              <a:rPr lang="fr-FR" sz="7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2BD8017-1D86-49ED-8C25-EF7ECE0DE9BD}"/>
              </a:ext>
            </a:extLst>
          </p:cNvPr>
          <p:cNvSpPr txBox="1"/>
          <p:nvPr/>
        </p:nvSpPr>
        <p:spPr>
          <a:xfrm>
            <a:off x="2691657" y="3269054"/>
            <a:ext cx="621616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CSP A : </a:t>
            </a:r>
            <a:r>
              <a:rPr lang="fr-FR" sz="700" b="1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BBBEEE-5396-4E8B-AF60-CA6FE8492441}"/>
              </a:ext>
            </a:extLst>
          </p:cNvPr>
          <p:cNvSpPr txBox="1"/>
          <p:nvPr/>
        </p:nvSpPr>
        <p:spPr>
          <a:xfrm>
            <a:off x="5654716" y="3062797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-18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(59%)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539233C-65D0-4AA9-BAF6-0DD59F91F2EC}"/>
              </a:ext>
            </a:extLst>
          </p:cNvPr>
          <p:cNvSpPr txBox="1"/>
          <p:nvPr/>
        </p:nvSpPr>
        <p:spPr>
          <a:xfrm>
            <a:off x="6652879" y="2999975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-18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(59%)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098D630-18BF-4A78-BFC2-28029863FDAD}"/>
              </a:ext>
            </a:extLst>
          </p:cNvPr>
          <p:cNvSpPr txBox="1"/>
          <p:nvPr/>
        </p:nvSpPr>
        <p:spPr>
          <a:xfrm>
            <a:off x="4670514" y="3083737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-11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(61%)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A25FA1-6E4E-4C79-95FF-D64E95B26C1D}"/>
              </a:ext>
            </a:extLst>
          </p:cNvPr>
          <p:cNvSpPr txBox="1"/>
          <p:nvPr/>
        </p:nvSpPr>
        <p:spPr>
          <a:xfrm>
            <a:off x="4582232" y="3299534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62%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4607D4-5226-43A3-BF7D-06CBFAE32483}"/>
              </a:ext>
            </a:extLst>
          </p:cNvPr>
          <p:cNvSpPr txBox="1"/>
          <p:nvPr/>
        </p:nvSpPr>
        <p:spPr>
          <a:xfrm>
            <a:off x="2565560" y="3399307"/>
            <a:ext cx="7690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4 et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62%</a:t>
            </a:r>
          </a:p>
        </p:txBody>
      </p:sp>
    </p:spTree>
    <p:extLst>
      <p:ext uri="{BB962C8B-B14F-4D97-AF65-F5344CB8AC3E}">
        <p14:creationId xmlns:p14="http://schemas.microsoft.com/office/powerpoint/2010/main" val="2379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742556" y="2887133"/>
            <a:ext cx="6028912" cy="1536728"/>
          </a:xfrm>
        </p:spPr>
        <p:txBody>
          <a:bodyPr>
            <a:normAutofit/>
          </a:bodyPr>
          <a:lstStyle/>
          <a:p>
            <a:r>
              <a:rPr lang="fr-FR" dirty="0"/>
              <a:t>ET DEMAIN : quel impact du Covid-19 sur les futurs déplacements ? Quelles attentes ? Quels besoins des voyageurs ?</a:t>
            </a:r>
          </a:p>
        </p:txBody>
      </p:sp>
    </p:spTree>
    <p:extLst>
      <p:ext uri="{BB962C8B-B14F-4D97-AF65-F5344CB8AC3E}">
        <p14:creationId xmlns:p14="http://schemas.microsoft.com/office/powerpoint/2010/main" val="179498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94094" y="102911"/>
            <a:ext cx="7916724" cy="684516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Plus de la moitié des voyageurs professionnels n’ont toujours aucune idée de la date à laquelle ces mesures seront levées.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70108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Av6b : Les changements de règles opérés dans la politique déplacement au sein de votre entreprise ont-elles été décidées pour une période précise ?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dont l’entreprise a défini au moins une règle (401 répondants)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AC6051B-71E3-460B-A1CD-5E66F4E271A8}"/>
              </a:ext>
            </a:extLst>
          </p:cNvPr>
          <p:cNvGrpSpPr/>
          <p:nvPr/>
        </p:nvGrpSpPr>
        <p:grpSpPr>
          <a:xfrm>
            <a:off x="2867135" y="1690064"/>
            <a:ext cx="3196130" cy="2709549"/>
            <a:chOff x="1791184" y="3542775"/>
            <a:chExt cx="1546037" cy="1310667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223944F-C36B-41D2-A5B2-4D9FCBFCD4CB}"/>
                </a:ext>
              </a:extLst>
            </p:cNvPr>
            <p:cNvSpPr/>
            <p:nvPr/>
          </p:nvSpPr>
          <p:spPr>
            <a:xfrm>
              <a:off x="1968826" y="3622693"/>
              <a:ext cx="1150829" cy="115083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E8D443A3-0A79-4102-8D3F-56F8DB138491}"/>
                </a:ext>
              </a:extLst>
            </p:cNvPr>
            <p:cNvSpPr/>
            <p:nvPr/>
          </p:nvSpPr>
          <p:spPr>
            <a:xfrm>
              <a:off x="1920874" y="3574742"/>
              <a:ext cx="1246732" cy="1246732"/>
            </a:xfrm>
            <a:prstGeom prst="arc">
              <a:avLst>
                <a:gd name="adj1" fmla="val 4847394"/>
                <a:gd name="adj2" fmla="val 16200615"/>
              </a:avLst>
            </a:prstGeom>
            <a:solidFill>
              <a:srgbClr val="DD4B5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41FDE598-5D56-44BB-ABDA-F9F3752FAD0F}"/>
                </a:ext>
              </a:extLst>
            </p:cNvPr>
            <p:cNvSpPr/>
            <p:nvPr/>
          </p:nvSpPr>
          <p:spPr>
            <a:xfrm>
              <a:off x="1888907" y="3542775"/>
              <a:ext cx="1310667" cy="1310667"/>
            </a:xfrm>
            <a:prstGeom prst="arc">
              <a:avLst>
                <a:gd name="adj1" fmla="val 16200000"/>
                <a:gd name="adj2" fmla="val 4845030"/>
              </a:avLst>
            </a:prstGeom>
            <a:solidFill>
              <a:srgbClr val="13B9B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8C6570B-9352-4EC9-B18C-35B5D9836523}"/>
                </a:ext>
              </a:extLst>
            </p:cNvPr>
            <p:cNvSpPr/>
            <p:nvPr/>
          </p:nvSpPr>
          <p:spPr>
            <a:xfrm>
              <a:off x="2208480" y="3862347"/>
              <a:ext cx="671521" cy="671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874716-0E13-43D2-8A78-1E4EE605D83F}"/>
                </a:ext>
              </a:extLst>
            </p:cNvPr>
            <p:cNvSpPr/>
            <p:nvPr/>
          </p:nvSpPr>
          <p:spPr>
            <a:xfrm>
              <a:off x="2739261" y="4049376"/>
              <a:ext cx="597960" cy="29097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46%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51F1A5-3EF2-4695-8FA1-6FEF34C324DA}"/>
                </a:ext>
              </a:extLst>
            </p:cNvPr>
            <p:cNvSpPr/>
            <p:nvPr/>
          </p:nvSpPr>
          <p:spPr>
            <a:xfrm>
              <a:off x="1791184" y="4144999"/>
              <a:ext cx="597960" cy="29097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54%</a:t>
              </a:r>
            </a:p>
          </p:txBody>
        </p:sp>
      </p:grp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E92C9DE-657E-47F0-A519-10936248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01" y="2577439"/>
            <a:ext cx="934799" cy="934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2F8361-C73B-4231-AC53-9E12B0B86B88}"/>
              </a:ext>
            </a:extLst>
          </p:cNvPr>
          <p:cNvSpPr/>
          <p:nvPr/>
        </p:nvSpPr>
        <p:spPr>
          <a:xfrm>
            <a:off x="5889572" y="2675838"/>
            <a:ext cx="26323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71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Oui, ces nouvelles règles ne s'appliquent que pour une période précise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817E7-CA48-43AC-B250-398329F443B7}"/>
              </a:ext>
            </a:extLst>
          </p:cNvPr>
          <p:cNvSpPr/>
          <p:nvPr/>
        </p:nvSpPr>
        <p:spPr>
          <a:xfrm>
            <a:off x="202080" y="2818869"/>
            <a:ext cx="2803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0771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Non, pour le moment aucune date de fin n'a été définie pour annuler ces nouvelles règles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8E71DA1-13D3-4839-9553-4DD2C4A8836A}"/>
              </a:ext>
            </a:extLst>
          </p:cNvPr>
          <p:cNvCxnSpPr/>
          <p:nvPr/>
        </p:nvCxnSpPr>
        <p:spPr>
          <a:xfrm>
            <a:off x="322288" y="3267856"/>
            <a:ext cx="2808000" cy="0"/>
          </a:xfrm>
          <a:prstGeom prst="line">
            <a:avLst/>
          </a:prstGeom>
          <a:ln>
            <a:solidFill>
              <a:srgbClr val="DD4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2BBA841-707F-47ED-AAB2-BE3C39983305}"/>
              </a:ext>
            </a:extLst>
          </p:cNvPr>
          <p:cNvCxnSpPr/>
          <p:nvPr/>
        </p:nvCxnSpPr>
        <p:spPr>
          <a:xfrm>
            <a:off x="5793698" y="3117955"/>
            <a:ext cx="2808000" cy="0"/>
          </a:xfrm>
          <a:prstGeom prst="line">
            <a:avLst/>
          </a:prstGeom>
          <a:ln>
            <a:solidFill>
              <a:srgbClr val="13B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6BCDA68-5263-4298-81A9-1572E9B176C7}"/>
              </a:ext>
            </a:extLst>
          </p:cNvPr>
          <p:cNvSpPr txBox="1"/>
          <p:nvPr/>
        </p:nvSpPr>
        <p:spPr>
          <a:xfrm>
            <a:off x="6296098" y="4750514"/>
            <a:ext cx="2645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d’évolution significative depuis la première vague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42E6620-88EC-43D5-8E96-FE453F18F241}"/>
              </a:ext>
            </a:extLst>
          </p:cNvPr>
          <p:cNvSpPr txBox="1"/>
          <p:nvPr/>
        </p:nvSpPr>
        <p:spPr>
          <a:xfrm>
            <a:off x="6100653" y="3193941"/>
            <a:ext cx="565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 :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07AD5-0E0F-45AD-934E-28F56ABAACF3}"/>
              </a:ext>
            </a:extLst>
          </p:cNvPr>
          <p:cNvSpPr/>
          <p:nvPr/>
        </p:nvSpPr>
        <p:spPr>
          <a:xfrm>
            <a:off x="1218128" y="3575224"/>
            <a:ext cx="1472331" cy="369332"/>
          </a:xfrm>
          <a:prstGeom prst="rect">
            <a:avLst/>
          </a:prstGeom>
          <a:solidFill>
            <a:srgbClr val="E9CFCD"/>
          </a:solidFill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Rappel Juillet  :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E54A4-F46F-4FCD-835B-BC8ED8EDB4AB}"/>
              </a:ext>
            </a:extLst>
          </p:cNvPr>
          <p:cNvSpPr/>
          <p:nvPr/>
        </p:nvSpPr>
        <p:spPr>
          <a:xfrm>
            <a:off x="6146505" y="2128556"/>
            <a:ext cx="1472331" cy="369332"/>
          </a:xfrm>
          <a:prstGeom prst="rect">
            <a:avLst/>
          </a:prstGeom>
          <a:solidFill>
            <a:srgbClr val="68D2CF"/>
          </a:solidFill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Rappel Juillet  :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1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1FA44FA-DF32-4AB8-BD39-F06B2846D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703" y="1311453"/>
            <a:ext cx="648000" cy="648000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64399AA-CEB6-4DF7-B44F-D2804AD4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205" y="1311453"/>
            <a:ext cx="648000" cy="648000"/>
          </a:xfrm>
          <a:prstGeom prst="rect">
            <a:avLst/>
          </a:prstGeom>
        </p:spPr>
      </p:pic>
      <p:pic>
        <p:nvPicPr>
          <p:cNvPr id="3" name="Image 2" descr="Une image contenant jeu, miroir, table&#10;&#10;Description générée automatiquement">
            <a:extLst>
              <a:ext uri="{FF2B5EF4-FFF2-40B4-BE49-F238E27FC236}">
                <a16:creationId xmlns:a16="http://schemas.microsoft.com/office/drawing/2014/main" id="{F65C1848-6DFE-4CF4-99A6-C2B4ADDB5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25" y="1255514"/>
            <a:ext cx="1217863" cy="1217863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50340" y="24828"/>
            <a:ext cx="8115774" cy="795652"/>
          </a:xfrm>
        </p:spPr>
        <p:txBody>
          <a:bodyPr wrap="square" anchor="ctr"/>
          <a:lstStyle/>
          <a:p>
            <a:pPr algn="just">
              <a:lnSpc>
                <a:spcPct val="100000"/>
              </a:lnSpc>
            </a:pPr>
            <a:r>
              <a:rPr lang="fr-FR" sz="1800" dirty="0"/>
              <a:t>Pour les professionnels qui ont séjourné à l’hôtel ou voyagé depuis la sortie du confinement, le respect des règles sanitaires et de distanciation sociale est globalement plus positif qu’en juillet dernier.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692236" y="826337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S4 : Lors de votre dernier déplacement professionnel effectué, diriez-vous que les conditions sanitaires ont été conformes aux règles sanitaires et de distanciation sociale lors de…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ayant effectué un déplacement professionnel depuis le confinement / Résultats base concernés 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BA716DC-E965-4D0C-9095-34E621E17E06}"/>
              </a:ext>
            </a:extLst>
          </p:cNvPr>
          <p:cNvGraphicFramePr/>
          <p:nvPr/>
        </p:nvGraphicFramePr>
        <p:xfrm>
          <a:off x="2241590" y="2713220"/>
          <a:ext cx="6445627" cy="215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B3B50C3-210F-4FC5-A4A8-F0771401DF6E}"/>
              </a:ext>
            </a:extLst>
          </p:cNvPr>
          <p:cNvGraphicFramePr>
            <a:graphicFrameLocks noGrp="1"/>
          </p:cNvGraphicFramePr>
          <p:nvPr/>
        </p:nvGraphicFramePr>
        <p:xfrm>
          <a:off x="720886" y="2693048"/>
          <a:ext cx="1578875" cy="19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389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Tout à fait conformes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389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Plutôt conformes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389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 vraiment conformes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  <a:tr h="389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 du tout conformes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027130"/>
                  </a:ext>
                </a:extLst>
              </a:tr>
              <a:tr h="389728">
                <a:tc>
                  <a:txBody>
                    <a:bodyPr/>
                    <a:lstStyle/>
                    <a:p>
                      <a:pPr algn="l" fontAlgn="ctr"/>
                      <a:endParaRPr lang="fr-FR" sz="1050" b="1" i="1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8963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CC2A33B-503C-4520-A5A4-B1767453E3C9}"/>
              </a:ext>
            </a:extLst>
          </p:cNvPr>
          <p:cNvSpPr/>
          <p:nvPr/>
        </p:nvSpPr>
        <p:spPr>
          <a:xfrm>
            <a:off x="460914" y="2309570"/>
            <a:ext cx="1370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conformes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05B6F8-C0D6-42BE-9663-23067B51EC0A}"/>
              </a:ext>
            </a:extLst>
          </p:cNvPr>
          <p:cNvSpPr/>
          <p:nvPr/>
        </p:nvSpPr>
        <p:spPr>
          <a:xfrm>
            <a:off x="530721" y="2810790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F3F494-5522-4785-B880-A78EA534B497}"/>
              </a:ext>
            </a:extLst>
          </p:cNvPr>
          <p:cNvSpPr/>
          <p:nvPr/>
        </p:nvSpPr>
        <p:spPr>
          <a:xfrm>
            <a:off x="530721" y="320277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B59D8D8-2BD1-435A-821F-BAFE2DAC7C54}"/>
              </a:ext>
            </a:extLst>
          </p:cNvPr>
          <p:cNvSpPr/>
          <p:nvPr/>
        </p:nvSpPr>
        <p:spPr>
          <a:xfrm>
            <a:off x="530721" y="3594762"/>
            <a:ext cx="161515" cy="161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B2575E9-F08A-45D7-B22C-2E9ABE3605C0}"/>
              </a:ext>
            </a:extLst>
          </p:cNvPr>
          <p:cNvGraphicFramePr>
            <a:graphicFrameLocks noGrp="1"/>
          </p:cNvGraphicFramePr>
          <p:nvPr/>
        </p:nvGraphicFramePr>
        <p:xfrm>
          <a:off x="2403479" y="1897630"/>
          <a:ext cx="6167996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999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1541999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1541999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1541999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Votre séjour </a:t>
                      </a:r>
                    </a:p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 </a:t>
                      </a:r>
                      <a:r>
                        <a:rPr lang="fr-FR" sz="120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l’hôtel</a:t>
                      </a:r>
                    </a:p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(base concernés : 190)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Votre location </a:t>
                      </a:r>
                    </a:p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fr-FR" sz="120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voiture</a:t>
                      </a:r>
                    </a:p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(base concernés : 143)</a:t>
                      </a:r>
                      <a:endParaRPr lang="fr-FR" sz="1200" b="0" i="1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Votre voyage </a:t>
                      </a:r>
                    </a:p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20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train</a:t>
                      </a:r>
                    </a:p>
                    <a:p>
                      <a:pPr algn="ctr" fontAlgn="ctr"/>
                      <a:r>
                        <a:rPr lang="fr-FR" sz="120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(base concernés : 157)</a:t>
                      </a:r>
                      <a:endParaRPr lang="fr-FR" sz="1200" b="0" i="1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Votre voyage </a:t>
                      </a:r>
                    </a:p>
                    <a:p>
                      <a:pPr algn="ctr" fontAlgn="ctr"/>
                      <a:r>
                        <a:rPr lang="fr-FR" sz="1200" b="0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20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avion</a:t>
                      </a:r>
                    </a:p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(base concernés : 124)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676C57B5-272D-4FB6-8C6B-60C665467F64}"/>
              </a:ext>
            </a:extLst>
          </p:cNvPr>
          <p:cNvSpPr/>
          <p:nvPr/>
        </p:nvSpPr>
        <p:spPr>
          <a:xfrm>
            <a:off x="530721" y="3986748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 descr="Une image contenant cintre, table&#10;&#10;Description générée automatiquement">
            <a:extLst>
              <a:ext uri="{FF2B5EF4-FFF2-40B4-BE49-F238E27FC236}">
                <a16:creationId xmlns:a16="http://schemas.microsoft.com/office/drawing/2014/main" id="{219BFD9D-8C23-441D-AAD4-EBE14F398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458" y="1311453"/>
            <a:ext cx="648000" cy="648000"/>
          </a:xfrm>
          <a:prstGeom prst="rect">
            <a:avLst/>
          </a:prstGeom>
        </p:spPr>
      </p:pic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8B8AE31-7190-4D6F-9DDF-915B562E94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163" y="1311453"/>
            <a:ext cx="648000" cy="64800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63A835A-FBD9-4149-BA9D-32904DD38CBC}"/>
              </a:ext>
            </a:extLst>
          </p:cNvPr>
          <p:cNvCxnSpPr/>
          <p:nvPr/>
        </p:nvCxnSpPr>
        <p:spPr>
          <a:xfrm>
            <a:off x="3894070" y="1796505"/>
            <a:ext cx="0" cy="291846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9A799CC-1833-4A4B-8AF3-7D06B7A183F1}"/>
              </a:ext>
            </a:extLst>
          </p:cNvPr>
          <p:cNvCxnSpPr/>
          <p:nvPr/>
        </p:nvCxnSpPr>
        <p:spPr>
          <a:xfrm>
            <a:off x="6964930" y="1811745"/>
            <a:ext cx="0" cy="291846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43EB6D5-F36B-4BC7-80B1-BE355F00B79C}"/>
              </a:ext>
            </a:extLst>
          </p:cNvPr>
          <p:cNvGrpSpPr/>
          <p:nvPr/>
        </p:nvGrpSpPr>
        <p:grpSpPr>
          <a:xfrm>
            <a:off x="3124883" y="4771346"/>
            <a:ext cx="5741231" cy="226591"/>
            <a:chOff x="3320323" y="4703266"/>
            <a:chExt cx="5741231" cy="22659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57DD1AB-4F75-4462-B8B1-907627DCE111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08EE2B2-09AD-4044-8187-B516ECF3432C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de différences significatives sur les sous-cibles d’intérêt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5911755-E17F-443B-87EA-92C0AD042AB9}"/>
              </a:ext>
            </a:extLst>
          </p:cNvPr>
          <p:cNvSpPr txBox="1"/>
          <p:nvPr/>
        </p:nvSpPr>
        <p:spPr>
          <a:xfrm>
            <a:off x="7332123" y="3229233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 + 13 (36%)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8375C1D-5A7B-441A-BDD7-A20EEAD7D9F1}"/>
              </a:ext>
            </a:extLst>
          </p:cNvPr>
          <p:cNvSpPr txBox="1"/>
          <p:nvPr/>
        </p:nvSpPr>
        <p:spPr>
          <a:xfrm>
            <a:off x="4259140" y="3266708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 + 13 (26%)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63E09DD-F1A3-4D48-973C-B7FF8510DFEF}"/>
              </a:ext>
            </a:extLst>
          </p:cNvPr>
          <p:cNvSpPr txBox="1"/>
          <p:nvPr/>
        </p:nvSpPr>
        <p:spPr>
          <a:xfrm>
            <a:off x="2745132" y="2652111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+7 (81%)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239F8-690F-4ED0-A9E2-2C86A1179F58}"/>
              </a:ext>
            </a:extLst>
          </p:cNvPr>
          <p:cNvSpPr/>
          <p:nvPr/>
        </p:nvSpPr>
        <p:spPr>
          <a:xfrm>
            <a:off x="7904774" y="1008084"/>
            <a:ext cx="1239226" cy="597785"/>
          </a:xfrm>
          <a:prstGeom prst="rect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Résultats 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 CONCERNES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FFDF21-A681-46EE-8E22-8D41A68C2F10}"/>
              </a:ext>
            </a:extLst>
          </p:cNvPr>
          <p:cNvSpPr txBox="1"/>
          <p:nvPr/>
        </p:nvSpPr>
        <p:spPr>
          <a:xfrm>
            <a:off x="5806708" y="3258549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+ 8 (26%)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32E524-65A8-4492-A00C-9FFA4AC0019D}"/>
              </a:ext>
            </a:extLst>
          </p:cNvPr>
          <p:cNvSpPr txBox="1"/>
          <p:nvPr/>
        </p:nvSpPr>
        <p:spPr>
          <a:xfrm>
            <a:off x="2682789" y="3305042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+ 7 (37%)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4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82229" y="97594"/>
            <a:ext cx="8041731" cy="622287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Pour autant, la crainte pour effectuer des déplacements en dehors de l’Europe reste forte.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24388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t9_i1 : Aujourd'hui diriez-vous qu'à titre personnel, vous êtes totalement disposé, prêt dans certaines conditions ou totalement réticent à effectuer des déplacements professionnels dans chacune des destinations suivantes ?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</a:t>
            </a:r>
          </a:p>
        </p:txBody>
      </p:sp>
      <p:graphicFrame>
        <p:nvGraphicFramePr>
          <p:cNvPr id="51" name="Graphique 50">
            <a:extLst>
              <a:ext uri="{FF2B5EF4-FFF2-40B4-BE49-F238E27FC236}">
                <a16:creationId xmlns:a16="http://schemas.microsoft.com/office/drawing/2014/main" id="{3F303ACF-F055-457E-8F8E-3A90A7A8C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322371"/>
              </p:ext>
            </p:extLst>
          </p:nvPr>
        </p:nvGraphicFramePr>
        <p:xfrm>
          <a:off x="1588959" y="2793415"/>
          <a:ext cx="7510522" cy="200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B7AF98CC-BF6C-447E-96E4-6073FCF2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77100"/>
              </p:ext>
            </p:extLst>
          </p:nvPr>
        </p:nvGraphicFramePr>
        <p:xfrm>
          <a:off x="465431" y="2844198"/>
          <a:ext cx="1578875" cy="158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disposé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Prêt dans certaines conditions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réticent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A1DC0D4-2DB9-4602-AB18-24FA60D9524A}"/>
              </a:ext>
            </a:extLst>
          </p:cNvPr>
          <p:cNvSpPr/>
          <p:nvPr/>
        </p:nvSpPr>
        <p:spPr>
          <a:xfrm>
            <a:off x="205459" y="2348420"/>
            <a:ext cx="1490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non réticent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1BB39B1-90C9-4BD8-9B41-F2DC8B906CAF}"/>
              </a:ext>
            </a:extLst>
          </p:cNvPr>
          <p:cNvSpPr/>
          <p:nvPr/>
        </p:nvSpPr>
        <p:spPr>
          <a:xfrm>
            <a:off x="275266" y="3030520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DC57563-C2FC-40D6-AA92-A8A62AEF11CE}"/>
              </a:ext>
            </a:extLst>
          </p:cNvPr>
          <p:cNvSpPr/>
          <p:nvPr/>
        </p:nvSpPr>
        <p:spPr>
          <a:xfrm>
            <a:off x="275266" y="355966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16535C1-4384-4238-B182-23F5E877C62C}"/>
              </a:ext>
            </a:extLst>
          </p:cNvPr>
          <p:cNvSpPr/>
          <p:nvPr/>
        </p:nvSpPr>
        <p:spPr>
          <a:xfrm>
            <a:off x="275266" y="408881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34B55195-6D19-4C9A-B730-D64BECEDF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25427"/>
              </p:ext>
            </p:extLst>
          </p:nvPr>
        </p:nvGraphicFramePr>
        <p:xfrm>
          <a:off x="1757905" y="1940660"/>
          <a:ext cx="7206210" cy="70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621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1701622085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2127260284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852098759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3208609565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3068048354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47328747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720621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France métropolitaine</a:t>
                      </a:r>
                    </a:p>
                  </a:txBody>
                  <a:tcPr marL="0" marR="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Ailleurs en France</a:t>
                      </a:r>
                      <a:r>
                        <a:rPr lang="fr-FR" sz="7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(Corse, DOM, TOM)</a:t>
                      </a:r>
                    </a:p>
                  </a:txBody>
                  <a:tcPr marL="0" marR="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 sein de la Communauté Européenne</a:t>
                      </a:r>
                    </a:p>
                  </a:txBody>
                  <a:tcPr marL="0" marR="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Ailleurs en Europe</a:t>
                      </a:r>
                    </a:p>
                  </a:txBody>
                  <a:tcPr marL="0" marR="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Amérique du Nord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 Moyen-Orient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Asie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Russie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Afrique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Amérique du Sud ou Centrale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B14EC35-1A32-498E-A16D-BA4F4B8C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20" y="1404185"/>
            <a:ext cx="1020978" cy="102097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87E7FCC-174D-458B-AA89-341FD07774A0}"/>
              </a:ext>
            </a:extLst>
          </p:cNvPr>
          <p:cNvCxnSpPr>
            <a:cxnSpLocks/>
          </p:cNvCxnSpPr>
          <p:nvPr/>
        </p:nvCxnSpPr>
        <p:spPr>
          <a:xfrm>
            <a:off x="1791324" y="1858780"/>
            <a:ext cx="1332000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90225BD-E7A1-4EB3-B0FB-ECEB39868F10}"/>
              </a:ext>
            </a:extLst>
          </p:cNvPr>
          <p:cNvCxnSpPr>
            <a:cxnSpLocks/>
          </p:cNvCxnSpPr>
          <p:nvPr/>
        </p:nvCxnSpPr>
        <p:spPr>
          <a:xfrm>
            <a:off x="3222885" y="1858780"/>
            <a:ext cx="1332000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A173F95-1524-40D3-AAAE-C0EF27C57B69}"/>
              </a:ext>
            </a:extLst>
          </p:cNvPr>
          <p:cNvCxnSpPr>
            <a:cxnSpLocks/>
          </p:cNvCxnSpPr>
          <p:nvPr/>
        </p:nvCxnSpPr>
        <p:spPr>
          <a:xfrm>
            <a:off x="4631960" y="1858780"/>
            <a:ext cx="4272198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BA9B2A6C-310D-4FF7-ADC1-C717ECE16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59" y="1259173"/>
            <a:ext cx="576000" cy="576000"/>
          </a:xfrm>
          <a:prstGeom prst="rect">
            <a:avLst/>
          </a:prstGeom>
        </p:spPr>
      </p:pic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9FA777-DFAF-401A-B342-5A5677A82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324" y="1259173"/>
            <a:ext cx="576000" cy="576000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2E9127E-064A-4B17-9878-62D48C9D4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885" y="1259173"/>
            <a:ext cx="576000" cy="576000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FE447F0-EBED-4A3C-94AE-69040258E88C}"/>
              </a:ext>
            </a:extLst>
          </p:cNvPr>
          <p:cNvCxnSpPr/>
          <p:nvPr/>
        </p:nvCxnSpPr>
        <p:spPr>
          <a:xfrm>
            <a:off x="4603980" y="1942225"/>
            <a:ext cx="0" cy="2700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C98978A-F6C0-463A-B6B6-EBEA97B10504}"/>
              </a:ext>
            </a:extLst>
          </p:cNvPr>
          <p:cNvCxnSpPr/>
          <p:nvPr/>
        </p:nvCxnSpPr>
        <p:spPr>
          <a:xfrm>
            <a:off x="3187410" y="1942225"/>
            <a:ext cx="0" cy="2700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4AD45F4-3C85-441E-BFB4-059F13A45484}"/>
              </a:ext>
            </a:extLst>
          </p:cNvPr>
          <p:cNvGrpSpPr/>
          <p:nvPr/>
        </p:nvGrpSpPr>
        <p:grpSpPr>
          <a:xfrm>
            <a:off x="3124883" y="4756106"/>
            <a:ext cx="5741231" cy="226591"/>
            <a:chOff x="3320323" y="4703266"/>
            <a:chExt cx="5741231" cy="226591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204C81B-5A19-44D8-B041-4113DC9BA1E5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7C02F67-2D0B-4ADE-B53C-7B0D5838B3E3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20924FA0-F7D3-4230-BAAC-0E7DF313362A}"/>
              </a:ext>
            </a:extLst>
          </p:cNvPr>
          <p:cNvSpPr txBox="1"/>
          <p:nvPr/>
        </p:nvSpPr>
        <p:spPr>
          <a:xfrm>
            <a:off x="1643355" y="3319173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-8 (48%)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3D1B0A8-DFF6-4E85-9373-B28808508F8E}"/>
              </a:ext>
            </a:extLst>
          </p:cNvPr>
          <p:cNvSpPr txBox="1"/>
          <p:nvPr/>
        </p:nvSpPr>
        <p:spPr>
          <a:xfrm>
            <a:off x="5967959" y="2638899"/>
            <a:ext cx="792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21%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27CEF01-9758-417E-A217-179A0DC697B8}"/>
              </a:ext>
            </a:extLst>
          </p:cNvPr>
          <p:cNvSpPr/>
          <p:nvPr/>
        </p:nvSpPr>
        <p:spPr>
          <a:xfrm>
            <a:off x="6505732" y="2840636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F0588C-8CEE-4300-BEE3-3E9E0A2FFDDB}"/>
              </a:ext>
            </a:extLst>
          </p:cNvPr>
          <p:cNvSpPr txBox="1"/>
          <p:nvPr/>
        </p:nvSpPr>
        <p:spPr>
          <a:xfrm>
            <a:off x="4513913" y="2638899"/>
            <a:ext cx="792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20%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CAB7C3DD-9FA0-456D-8CC0-513BB01C735F}"/>
              </a:ext>
            </a:extLst>
          </p:cNvPr>
          <p:cNvSpPr/>
          <p:nvPr/>
        </p:nvSpPr>
        <p:spPr>
          <a:xfrm>
            <a:off x="5051686" y="2840636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DEA859E-4167-458E-8173-51112C57659A}"/>
              </a:ext>
            </a:extLst>
          </p:cNvPr>
          <p:cNvSpPr txBox="1"/>
          <p:nvPr/>
        </p:nvSpPr>
        <p:spPr>
          <a:xfrm>
            <a:off x="3786890" y="2638899"/>
            <a:ext cx="792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26%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C140856-1B14-4C5F-83FA-97A7527D26CE}"/>
              </a:ext>
            </a:extLst>
          </p:cNvPr>
          <p:cNvSpPr/>
          <p:nvPr/>
        </p:nvSpPr>
        <p:spPr>
          <a:xfrm>
            <a:off x="4324663" y="2840636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2440754-CD24-45F3-A358-FB4A287B337C}"/>
              </a:ext>
            </a:extLst>
          </p:cNvPr>
          <p:cNvSpPr txBox="1"/>
          <p:nvPr/>
        </p:nvSpPr>
        <p:spPr>
          <a:xfrm>
            <a:off x="3037382" y="2638899"/>
            <a:ext cx="792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33%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471C5C2-9FB4-4358-9F3B-A21C845177CB}"/>
              </a:ext>
            </a:extLst>
          </p:cNvPr>
          <p:cNvSpPr/>
          <p:nvPr/>
        </p:nvSpPr>
        <p:spPr>
          <a:xfrm>
            <a:off x="3575155" y="2840636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873DD1-C0F3-416D-B010-17049ADF4ACC}"/>
              </a:ext>
            </a:extLst>
          </p:cNvPr>
          <p:cNvSpPr txBox="1"/>
          <p:nvPr/>
        </p:nvSpPr>
        <p:spPr>
          <a:xfrm>
            <a:off x="4549515" y="3461159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</a:t>
            </a:r>
            <a:r>
              <a:rPr lang="fr-FR" sz="8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+7 (24%)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20C2B4-A768-4D92-885E-CF02F801AE8E}"/>
              </a:ext>
            </a:extLst>
          </p:cNvPr>
          <p:cNvSpPr txBox="1"/>
          <p:nvPr/>
        </p:nvSpPr>
        <p:spPr>
          <a:xfrm>
            <a:off x="3119799" y="3137747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33%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5B5651-42ED-488F-AF94-FD7A6D9FF357}"/>
              </a:ext>
            </a:extLst>
          </p:cNvPr>
          <p:cNvSpPr txBox="1"/>
          <p:nvPr/>
        </p:nvSpPr>
        <p:spPr>
          <a:xfrm>
            <a:off x="3814719" y="3060557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29%</a:t>
            </a:r>
          </a:p>
        </p:txBody>
      </p:sp>
    </p:spTree>
    <p:extLst>
      <p:ext uri="{BB962C8B-B14F-4D97-AF65-F5344CB8AC3E}">
        <p14:creationId xmlns:p14="http://schemas.microsoft.com/office/powerpoint/2010/main" val="92142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B14EC35-1A32-498E-A16D-BA4F4B8C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6" y="1374205"/>
            <a:ext cx="1020978" cy="10209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56ED12-2998-4AB0-9365-96A65EFB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381" y="1375435"/>
            <a:ext cx="784086" cy="784086"/>
          </a:xfrm>
          <a:prstGeom prst="rect">
            <a:avLst/>
          </a:prstGeom>
        </p:spPr>
      </p:pic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163A2A3-9E55-460A-A594-0DE578E3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1691571"/>
            <a:ext cx="690453" cy="690453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845820" y="76970"/>
            <a:ext cx="7834517" cy="622287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En cas de déplacement, les voyageurs restent largement prêts à effectuer des tests de dépistage si cela peut faciliter leurs voyages.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24388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t10c_i1. Pour vous permettre d'effectuer vos déplacements professionnels plus facilement, seriez-vous totalement disposé, prêt dans certaines conditions ou totalement réticent à effectuer des tests de dépistages du Covid-19...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</a:t>
            </a:r>
          </a:p>
        </p:txBody>
      </p:sp>
      <p:graphicFrame>
        <p:nvGraphicFramePr>
          <p:cNvPr id="51" name="Graphique 50">
            <a:extLst>
              <a:ext uri="{FF2B5EF4-FFF2-40B4-BE49-F238E27FC236}">
                <a16:creationId xmlns:a16="http://schemas.microsoft.com/office/drawing/2014/main" id="{3F303ACF-F055-457E-8F8E-3A90A7A8C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01755"/>
              </p:ext>
            </p:extLst>
          </p:nvPr>
        </p:nvGraphicFramePr>
        <p:xfrm>
          <a:off x="2049781" y="2606040"/>
          <a:ext cx="6861871" cy="229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B7AF98CC-BF6C-447E-96E4-6073FCF2439B}"/>
              </a:ext>
            </a:extLst>
          </p:cNvPr>
          <p:cNvGraphicFramePr>
            <a:graphicFrameLocks noGrp="1"/>
          </p:cNvGraphicFramePr>
          <p:nvPr/>
        </p:nvGraphicFramePr>
        <p:xfrm>
          <a:off x="682786" y="2769248"/>
          <a:ext cx="1578875" cy="158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disposé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Prêt dans certaines conditions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réticent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A1DC0D4-2DB9-4602-AB18-24FA60D9524A}"/>
              </a:ext>
            </a:extLst>
          </p:cNvPr>
          <p:cNvSpPr/>
          <p:nvPr/>
        </p:nvSpPr>
        <p:spPr>
          <a:xfrm>
            <a:off x="422814" y="2393390"/>
            <a:ext cx="1490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non réticent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1BB39B1-90C9-4BD8-9B41-F2DC8B906CAF}"/>
              </a:ext>
            </a:extLst>
          </p:cNvPr>
          <p:cNvSpPr/>
          <p:nvPr/>
        </p:nvSpPr>
        <p:spPr>
          <a:xfrm>
            <a:off x="492621" y="2955570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DC57563-C2FC-40D6-AA92-A8A62AEF11CE}"/>
              </a:ext>
            </a:extLst>
          </p:cNvPr>
          <p:cNvSpPr/>
          <p:nvPr/>
        </p:nvSpPr>
        <p:spPr>
          <a:xfrm>
            <a:off x="492621" y="348471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16535C1-4384-4238-B182-23F5E877C62C}"/>
              </a:ext>
            </a:extLst>
          </p:cNvPr>
          <p:cNvSpPr/>
          <p:nvPr/>
        </p:nvSpPr>
        <p:spPr>
          <a:xfrm>
            <a:off x="492621" y="401386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34B55195-6D19-4C9A-B730-D64BECEDF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40949"/>
              </p:ext>
            </p:extLst>
          </p:nvPr>
        </p:nvGraphicFramePr>
        <p:xfrm>
          <a:off x="2202180" y="1903185"/>
          <a:ext cx="6567068" cy="77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767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1641767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1641767">
                  <a:extLst>
                    <a:ext uri="{9D8B030D-6E8A-4147-A177-3AD203B41FA5}">
                      <a16:colId xmlns:a16="http://schemas.microsoft.com/office/drawing/2014/main" val="3068048354"/>
                    </a:ext>
                  </a:extLst>
                </a:gridCol>
                <a:gridCol w="1641767">
                  <a:extLst>
                    <a:ext uri="{9D8B030D-6E8A-4147-A177-3AD203B41FA5}">
                      <a16:colId xmlns:a16="http://schemas.microsoft.com/office/drawing/2014/main" val="47328747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 d'effectuer un déplacement professionnel en France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votre retour d'un déplacement professionnel en France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 d'effectuer un déplacement professionnel</a:t>
                      </a:r>
                    </a:p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à l'étranger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votre retour d'un déplacement professionnel de l'étranger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DB3A309-EB76-4F1E-9348-B28EEB588378}"/>
              </a:ext>
            </a:extLst>
          </p:cNvPr>
          <p:cNvCxnSpPr>
            <a:cxnSpLocks/>
          </p:cNvCxnSpPr>
          <p:nvPr/>
        </p:nvCxnSpPr>
        <p:spPr>
          <a:xfrm>
            <a:off x="2323475" y="1821305"/>
            <a:ext cx="3080479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CDDEFFAF-C4AC-4232-921D-C9F22741D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095" y="1221698"/>
            <a:ext cx="576000" cy="576000"/>
          </a:xfrm>
          <a:prstGeom prst="rect">
            <a:avLst/>
          </a:prstGeom>
        </p:spPr>
      </p:pic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AC489A8-30DA-4E67-8A0F-684EDB2CCC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14" y="1221698"/>
            <a:ext cx="576000" cy="576000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991FE95-F1E5-4092-8407-711D93C6BEF1}"/>
              </a:ext>
            </a:extLst>
          </p:cNvPr>
          <p:cNvCxnSpPr>
            <a:cxnSpLocks/>
          </p:cNvCxnSpPr>
          <p:nvPr/>
        </p:nvCxnSpPr>
        <p:spPr>
          <a:xfrm>
            <a:off x="5553856" y="1821305"/>
            <a:ext cx="3080479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178F693-E8F1-4F0A-8ADD-1AA3DACC9453}"/>
              </a:ext>
            </a:extLst>
          </p:cNvPr>
          <p:cNvGrpSpPr/>
          <p:nvPr/>
        </p:nvGrpSpPr>
        <p:grpSpPr>
          <a:xfrm>
            <a:off x="3124883" y="4763726"/>
            <a:ext cx="5741231" cy="226591"/>
            <a:chOff x="3320323" y="4703266"/>
            <a:chExt cx="5741231" cy="22659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5B11689-ADBE-4AB9-A126-6BC4A452A0AC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F9F8549-6B26-4832-9AD2-9C8015BE259A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de différences significatives sur les sous-cibles d’intérêt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7701ED2-3B73-4447-A7B1-32A30D10344B}"/>
              </a:ext>
            </a:extLst>
          </p:cNvPr>
          <p:cNvSpPr txBox="1"/>
          <p:nvPr/>
        </p:nvSpPr>
        <p:spPr>
          <a:xfrm>
            <a:off x="7519499" y="4068683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</a:t>
            </a:r>
            <a:r>
              <a:rPr lang="fr-FR" sz="9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+6 (36%)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9199A7-C302-4D38-9AB6-E41EC72F1A8B}"/>
              </a:ext>
            </a:extLst>
          </p:cNvPr>
          <p:cNvSpPr txBox="1"/>
          <p:nvPr/>
        </p:nvSpPr>
        <p:spPr>
          <a:xfrm>
            <a:off x="2594019" y="3184559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57%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873064-9198-458B-A2F2-0820C2F5FA79}"/>
              </a:ext>
            </a:extLst>
          </p:cNvPr>
          <p:cNvSpPr txBox="1"/>
          <p:nvPr/>
        </p:nvSpPr>
        <p:spPr>
          <a:xfrm>
            <a:off x="7519499" y="3167950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51%</a:t>
            </a:r>
          </a:p>
        </p:txBody>
      </p:sp>
    </p:spTree>
    <p:extLst>
      <p:ext uri="{BB962C8B-B14F-4D97-AF65-F5344CB8AC3E}">
        <p14:creationId xmlns:p14="http://schemas.microsoft.com/office/powerpoint/2010/main" val="287311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98843" y="44184"/>
            <a:ext cx="8027337" cy="828265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Ils restent disposés à utiliser les </a:t>
            </a:r>
            <a:r>
              <a:rPr lang="fr-FR" sz="1800" u="sng" dirty="0"/>
              <a:t>modes de transports </a:t>
            </a:r>
            <a:r>
              <a:rPr lang="fr-FR" sz="1800" dirty="0"/>
              <a:t>pour leurs déplacements professionnels : ils sont mêmes plus enclins à prendre le train qu’en juillet dernier.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685996" y="846523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S10_1 : Et diriez-vous qu’aujourd’hui, à titre personnel, vous êtes totalement disposé, prêt dans certaines conditions ou totalement réticent à effectuer des déplacements professionnels avec chaque mode de transport suivant ? 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</a:t>
            </a:r>
          </a:p>
        </p:txBody>
      </p:sp>
      <p:graphicFrame>
        <p:nvGraphicFramePr>
          <p:cNvPr id="51" name="Graphique 50">
            <a:extLst>
              <a:ext uri="{FF2B5EF4-FFF2-40B4-BE49-F238E27FC236}">
                <a16:creationId xmlns:a16="http://schemas.microsoft.com/office/drawing/2014/main" id="{3F303ACF-F055-457E-8F8E-3A90A7A8C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519607"/>
              </p:ext>
            </p:extLst>
          </p:nvPr>
        </p:nvGraphicFramePr>
        <p:xfrm>
          <a:off x="2049781" y="2743200"/>
          <a:ext cx="6903720" cy="206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B7AF98CC-BF6C-447E-96E4-6073FCF2439B}"/>
              </a:ext>
            </a:extLst>
          </p:cNvPr>
          <p:cNvGraphicFramePr>
            <a:graphicFrameLocks noGrp="1"/>
          </p:cNvGraphicFramePr>
          <p:nvPr/>
        </p:nvGraphicFramePr>
        <p:xfrm>
          <a:off x="682786" y="2769248"/>
          <a:ext cx="1578875" cy="158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disposé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Prêt dans certaines conditions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réticent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A1DC0D4-2DB9-4602-AB18-24FA60D9524A}"/>
              </a:ext>
            </a:extLst>
          </p:cNvPr>
          <p:cNvSpPr/>
          <p:nvPr/>
        </p:nvSpPr>
        <p:spPr>
          <a:xfrm>
            <a:off x="422814" y="2415875"/>
            <a:ext cx="1490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13B9B7"/>
                </a:solidFill>
                <a:latin typeface="Calibri" panose="020F0502020204030204" pitchFamily="34" charset="0"/>
              </a:rPr>
              <a:t>Total non réticent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1BB39B1-90C9-4BD8-9B41-F2DC8B906CAF}"/>
              </a:ext>
            </a:extLst>
          </p:cNvPr>
          <p:cNvSpPr/>
          <p:nvPr/>
        </p:nvSpPr>
        <p:spPr>
          <a:xfrm>
            <a:off x="492621" y="2955570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3B9B7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DC57563-C2FC-40D6-AA92-A8A62AEF11CE}"/>
              </a:ext>
            </a:extLst>
          </p:cNvPr>
          <p:cNvSpPr/>
          <p:nvPr/>
        </p:nvSpPr>
        <p:spPr>
          <a:xfrm>
            <a:off x="492621" y="348471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16535C1-4384-4238-B182-23F5E877C62C}"/>
              </a:ext>
            </a:extLst>
          </p:cNvPr>
          <p:cNvSpPr/>
          <p:nvPr/>
        </p:nvSpPr>
        <p:spPr>
          <a:xfrm>
            <a:off x="492621" y="401386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34B55195-6D19-4C9A-B730-D64BECEDF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32231"/>
              </p:ext>
            </p:extLst>
          </p:nvPr>
        </p:nvGraphicFramePr>
        <p:xfrm>
          <a:off x="2202180" y="1933165"/>
          <a:ext cx="6624000" cy="77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000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1104000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1104000">
                  <a:extLst>
                    <a:ext uri="{9D8B030D-6E8A-4147-A177-3AD203B41FA5}">
                      <a16:colId xmlns:a16="http://schemas.microsoft.com/office/drawing/2014/main" val="3068048354"/>
                    </a:ext>
                  </a:extLst>
                </a:gridCol>
                <a:gridCol w="1104000">
                  <a:extLst>
                    <a:ext uri="{9D8B030D-6E8A-4147-A177-3AD203B41FA5}">
                      <a16:colId xmlns:a16="http://schemas.microsoft.com/office/drawing/2014/main" val="47328747"/>
                    </a:ext>
                  </a:extLst>
                </a:gridCol>
                <a:gridCol w="1104000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1104000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Votre propre véhicule </a:t>
                      </a:r>
                      <a:b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050" b="0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(perso ou pro)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véhicule de location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train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véhicule d’un collègue </a:t>
                      </a:r>
                      <a:b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050" b="0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(perso ou pro)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L’avion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taxi </a:t>
                      </a:r>
                    </a:p>
                    <a:p>
                      <a:pPr algn="ctr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 VTC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12D465-1FDC-4B23-90DD-1BE94AFD7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007" y="1335946"/>
            <a:ext cx="612000" cy="612000"/>
          </a:xfrm>
          <a:prstGeom prst="rect">
            <a:avLst/>
          </a:prstGeom>
        </p:spPr>
      </p:pic>
      <p:pic>
        <p:nvPicPr>
          <p:cNvPr id="18" name="Image 17" descr="Une image contenant cintre, table&#10;&#10;Description générée automatiquement">
            <a:extLst>
              <a:ext uri="{FF2B5EF4-FFF2-40B4-BE49-F238E27FC236}">
                <a16:creationId xmlns:a16="http://schemas.microsoft.com/office/drawing/2014/main" id="{0A0F795A-14A7-423D-990D-7C6BE751F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23" y="1335946"/>
            <a:ext cx="612000" cy="612000"/>
          </a:xfrm>
          <a:prstGeom prst="rect">
            <a:avLst/>
          </a:prstGeom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8D8CD91-541B-481B-8601-E261CB5D6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008" y="1324854"/>
            <a:ext cx="612000" cy="61200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EBDE5C8-7679-4834-B467-7623CE8CE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277" y="1335946"/>
            <a:ext cx="612000" cy="61200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CDA7905-7CFF-40BD-9D12-037B7B3F4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861" y="1335946"/>
            <a:ext cx="612000" cy="61200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0851DFB-EB6E-459C-B257-51D45D620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554" y="1328542"/>
            <a:ext cx="612000" cy="612000"/>
          </a:xfrm>
          <a:prstGeom prst="rect">
            <a:avLst/>
          </a:prstGeom>
        </p:spPr>
      </p:pic>
      <p:pic>
        <p:nvPicPr>
          <p:cNvPr id="26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B14EC35-1A32-498E-A16D-BA4F4B8CC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375" y="1419175"/>
            <a:ext cx="1020978" cy="1020978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76F48D3-329E-45CA-9393-E25114BE6B74}"/>
              </a:ext>
            </a:extLst>
          </p:cNvPr>
          <p:cNvCxnSpPr/>
          <p:nvPr/>
        </p:nvCxnSpPr>
        <p:spPr>
          <a:xfrm>
            <a:off x="3299710" y="1477072"/>
            <a:ext cx="0" cy="32103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3A5F92A-1749-47A0-9D6F-F010720F9DC1}"/>
              </a:ext>
            </a:extLst>
          </p:cNvPr>
          <p:cNvCxnSpPr/>
          <p:nvPr/>
        </p:nvCxnSpPr>
        <p:spPr>
          <a:xfrm>
            <a:off x="6591550" y="1477072"/>
            <a:ext cx="0" cy="32103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C731B19-349D-4D1F-A578-BD8952C907B3}"/>
              </a:ext>
            </a:extLst>
          </p:cNvPr>
          <p:cNvGrpSpPr/>
          <p:nvPr/>
        </p:nvGrpSpPr>
        <p:grpSpPr>
          <a:xfrm>
            <a:off x="3124883" y="4756106"/>
            <a:ext cx="5741231" cy="226591"/>
            <a:chOff x="3320323" y="4703266"/>
            <a:chExt cx="5741231" cy="22659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C260936-9872-4616-A2BC-FD028C5D2E21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FDC7405-BAC1-4EBF-A182-18DCF6ECA84F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de différences significatives sur les sous-cibles d’intérêt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5BC92BB-2A6D-4370-BF11-6976EE70A888}"/>
              </a:ext>
            </a:extLst>
          </p:cNvPr>
          <p:cNvSpPr txBox="1"/>
          <p:nvPr/>
        </p:nvSpPr>
        <p:spPr>
          <a:xfrm>
            <a:off x="4609477" y="3229232"/>
            <a:ext cx="667062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</a:t>
            </a:r>
            <a:r>
              <a:rPr lang="fr-FR" sz="8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+7 (27%)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3ED9FA-4E65-417A-8622-B6BDF3A33EDA}"/>
              </a:ext>
            </a:extLst>
          </p:cNvPr>
          <p:cNvSpPr txBox="1"/>
          <p:nvPr/>
        </p:nvSpPr>
        <p:spPr>
          <a:xfrm>
            <a:off x="2398426" y="3529036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-5 (68%)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52D176-6CD8-4E50-B64A-9BD18BECAA77}"/>
              </a:ext>
            </a:extLst>
          </p:cNvPr>
          <p:cNvSpPr txBox="1"/>
          <p:nvPr/>
        </p:nvSpPr>
        <p:spPr>
          <a:xfrm>
            <a:off x="7906562" y="3773774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chemeClr val="bg1"/>
                </a:solidFill>
                <a:latin typeface="Calibri" panose="020F0502020204030204"/>
                <a:sym typeface="Wingdings 3" panose="05040102010807070707" pitchFamily="18" charset="2"/>
              </a:rPr>
              <a:t>-57 (51%)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F8E6CA-0BFD-4089-8C3B-C83F6205C474}"/>
              </a:ext>
            </a:extLst>
          </p:cNvPr>
          <p:cNvSpPr txBox="1"/>
          <p:nvPr/>
        </p:nvSpPr>
        <p:spPr>
          <a:xfrm>
            <a:off x="6802672" y="2635037"/>
            <a:ext cx="792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38%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C5F7BDA-2F46-4E1B-878F-B1218F2622DA}"/>
              </a:ext>
            </a:extLst>
          </p:cNvPr>
          <p:cNvSpPr/>
          <p:nvPr/>
        </p:nvSpPr>
        <p:spPr>
          <a:xfrm>
            <a:off x="7340445" y="2836774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2200E8-A842-42E3-89EC-CDB17DBA7D71}"/>
              </a:ext>
            </a:extLst>
          </p:cNvPr>
          <p:cNvSpPr txBox="1"/>
          <p:nvPr/>
        </p:nvSpPr>
        <p:spPr>
          <a:xfrm>
            <a:off x="6709676" y="3157329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45%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C2E878-DF5F-4510-9E90-47F847CBE86A}"/>
              </a:ext>
            </a:extLst>
          </p:cNvPr>
          <p:cNvSpPr txBox="1"/>
          <p:nvPr/>
        </p:nvSpPr>
        <p:spPr>
          <a:xfrm>
            <a:off x="5641636" y="3138351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37%</a:t>
            </a:r>
          </a:p>
        </p:txBody>
      </p:sp>
    </p:spTree>
    <p:extLst>
      <p:ext uri="{BB962C8B-B14F-4D97-AF65-F5344CB8AC3E}">
        <p14:creationId xmlns:p14="http://schemas.microsoft.com/office/powerpoint/2010/main" val="90805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8AEB35C5-3D8F-4EA2-9002-5BEBB754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71"/>
          <a:stretch/>
        </p:blipFill>
        <p:spPr>
          <a:xfrm>
            <a:off x="3226533" y="1333592"/>
            <a:ext cx="828000" cy="770282"/>
          </a:xfrm>
          <a:prstGeom prst="rect">
            <a:avLst/>
          </a:prstGeom>
        </p:spPr>
      </p:pic>
      <p:pic>
        <p:nvPicPr>
          <p:cNvPr id="5" name="Image 4" descr="Une image contenant signe&#10;&#10;Description générée automatiquement">
            <a:extLst>
              <a:ext uri="{FF2B5EF4-FFF2-40B4-BE49-F238E27FC236}">
                <a16:creationId xmlns:a16="http://schemas.microsoft.com/office/drawing/2014/main" id="{584D5089-1BC1-4EE1-8AA1-98EF3A555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36" y="1290864"/>
            <a:ext cx="828000" cy="82800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AB398C0-BAC0-4D57-BA87-483E3E60E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30" y="1275874"/>
            <a:ext cx="828000" cy="828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84927" y="133443"/>
            <a:ext cx="8081188" cy="684516"/>
          </a:xfrm>
        </p:spPr>
        <p:txBody>
          <a:bodyPr wrap="square" anchor="ctr"/>
          <a:lstStyle/>
          <a:p>
            <a:pPr algn="just">
              <a:lnSpc>
                <a:spcPct val="100000"/>
              </a:lnSpc>
            </a:pPr>
            <a:r>
              <a:rPr lang="fr-FR" sz="1800" dirty="0"/>
              <a:t>Pour </a:t>
            </a:r>
            <a:r>
              <a:rPr lang="fr-FR" sz="1800" u="sng" dirty="0"/>
              <a:t>l’hébergement</a:t>
            </a:r>
            <a:r>
              <a:rPr lang="fr-FR" sz="1800" dirty="0"/>
              <a:t>, le constat est identique à celui de juillet : les établissements haut de gamme sont davantage envisagés.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13493" y="952960"/>
            <a:ext cx="7995779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S10_2 : Et diriez-vous qu’aujourd’hui, à titre personnel, vous êtes totalement disposé, prêt dans certaines conditions ou totalement réticent à effectuer des séjours professionnels dans les établissements suivants ?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</a:t>
            </a:r>
          </a:p>
        </p:txBody>
      </p:sp>
      <p:graphicFrame>
        <p:nvGraphicFramePr>
          <p:cNvPr id="51" name="Graphique 50">
            <a:extLst>
              <a:ext uri="{FF2B5EF4-FFF2-40B4-BE49-F238E27FC236}">
                <a16:creationId xmlns:a16="http://schemas.microsoft.com/office/drawing/2014/main" id="{3F303ACF-F055-457E-8F8E-3A90A7A8C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959706"/>
              </p:ext>
            </p:extLst>
          </p:nvPr>
        </p:nvGraphicFramePr>
        <p:xfrm>
          <a:off x="2049781" y="2750695"/>
          <a:ext cx="6903720" cy="209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B7AF98CC-BF6C-447E-96E4-6073FCF2439B}"/>
              </a:ext>
            </a:extLst>
          </p:cNvPr>
          <p:cNvGraphicFramePr>
            <a:graphicFrameLocks noGrp="1"/>
          </p:cNvGraphicFramePr>
          <p:nvPr/>
        </p:nvGraphicFramePr>
        <p:xfrm>
          <a:off x="682786" y="2769248"/>
          <a:ext cx="1578875" cy="158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disposé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Prêt dans certaines conditions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527257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</a:rPr>
                        <a:t>Totalement réticent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A1DC0D4-2DB9-4602-AB18-24FA60D9524A}"/>
              </a:ext>
            </a:extLst>
          </p:cNvPr>
          <p:cNvSpPr/>
          <p:nvPr/>
        </p:nvSpPr>
        <p:spPr>
          <a:xfrm>
            <a:off x="422814" y="2430865"/>
            <a:ext cx="1490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rgbClr val="13B9B7"/>
                </a:solidFill>
                <a:latin typeface="Calibri" panose="020F0502020204030204" pitchFamily="34" charset="0"/>
              </a:rPr>
              <a:t>Total non réticent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1BB39B1-90C9-4BD8-9B41-F2DC8B906CAF}"/>
              </a:ext>
            </a:extLst>
          </p:cNvPr>
          <p:cNvSpPr/>
          <p:nvPr/>
        </p:nvSpPr>
        <p:spPr>
          <a:xfrm>
            <a:off x="492621" y="2955570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3B9B7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DC57563-C2FC-40D6-AA92-A8A62AEF11CE}"/>
              </a:ext>
            </a:extLst>
          </p:cNvPr>
          <p:cNvSpPr/>
          <p:nvPr/>
        </p:nvSpPr>
        <p:spPr>
          <a:xfrm>
            <a:off x="492621" y="3484716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16535C1-4384-4238-B182-23F5E877C62C}"/>
              </a:ext>
            </a:extLst>
          </p:cNvPr>
          <p:cNvSpPr/>
          <p:nvPr/>
        </p:nvSpPr>
        <p:spPr>
          <a:xfrm>
            <a:off x="492621" y="4013862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34B55195-6D19-4C9A-B730-D64BECEDF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2876"/>
              </p:ext>
            </p:extLst>
          </p:nvPr>
        </p:nvGraphicFramePr>
        <p:xfrm>
          <a:off x="2202180" y="2083815"/>
          <a:ext cx="6627600" cy="646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800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3068048354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1666613081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47328747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295112212"/>
                    </a:ext>
                  </a:extLst>
                </a:gridCol>
              </a:tblGrid>
              <a:tr h="216000">
                <a:tc gridSpan="3"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Chaînes hôtelières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Hôtel indépendant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050" b="1" i="1" kern="12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AirBnB</a:t>
                      </a:r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346525"/>
                  </a:ext>
                </a:extLst>
              </a:tr>
              <a:tr h="131614"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haut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moyen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entrée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haut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moyen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entrée de gamme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fr-FR" sz="1050" b="1" i="1" kern="12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167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7688E69-49DE-4729-AA1F-7FBF7BCF4457}"/>
              </a:ext>
            </a:extLst>
          </p:cNvPr>
          <p:cNvCxnSpPr/>
          <p:nvPr/>
        </p:nvCxnSpPr>
        <p:spPr>
          <a:xfrm>
            <a:off x="7898567" y="1942225"/>
            <a:ext cx="0" cy="2772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43636EC-3E55-4210-96E9-B6F7AAF42A95}"/>
              </a:ext>
            </a:extLst>
          </p:cNvPr>
          <p:cNvCxnSpPr/>
          <p:nvPr/>
        </p:nvCxnSpPr>
        <p:spPr>
          <a:xfrm>
            <a:off x="5052310" y="1942225"/>
            <a:ext cx="0" cy="2772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7A4DDA1-F7B6-4130-9CB8-2E56D19F4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75" y="1419175"/>
            <a:ext cx="1020978" cy="102097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253B388-3D30-438B-B80D-E59AEFFF54F5}"/>
              </a:ext>
            </a:extLst>
          </p:cNvPr>
          <p:cNvGrpSpPr/>
          <p:nvPr/>
        </p:nvGrpSpPr>
        <p:grpSpPr>
          <a:xfrm>
            <a:off x="3124883" y="4763726"/>
            <a:ext cx="5741231" cy="226591"/>
            <a:chOff x="3320323" y="4710886"/>
            <a:chExt cx="5741231" cy="226591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5704076-207D-4D57-9E23-DA7EB3018A9B}"/>
                </a:ext>
              </a:extLst>
            </p:cNvPr>
            <p:cNvSpPr txBox="1"/>
            <p:nvPr/>
          </p:nvSpPr>
          <p:spPr>
            <a:xfrm>
              <a:off x="3320323" y="471088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d’évolutions significatives par rapport à juillet 2020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C5EA3A-B8AB-4EEC-BDED-B6A941A68DE2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19E30FE-5D2B-4022-ADAD-2DA7C2F5350F}"/>
              </a:ext>
            </a:extLst>
          </p:cNvPr>
          <p:cNvSpPr txBox="1"/>
          <p:nvPr/>
        </p:nvSpPr>
        <p:spPr>
          <a:xfrm>
            <a:off x="7922301" y="2653889"/>
            <a:ext cx="839451" cy="27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fr-FR" sz="700" dirty="0"/>
              <a:t>Déplacements à l'étranger : </a:t>
            </a:r>
            <a:r>
              <a:rPr lang="fr-FR" sz="700" b="1" dirty="0">
                <a:solidFill>
                  <a:srgbClr val="00B050"/>
                </a:solidFill>
              </a:rPr>
              <a:t>35%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2FAE3F2-89BD-4B59-A1C1-439A64B0AC66}"/>
              </a:ext>
            </a:extLst>
          </p:cNvPr>
          <p:cNvSpPr/>
          <p:nvPr/>
        </p:nvSpPr>
        <p:spPr>
          <a:xfrm>
            <a:off x="8484434" y="2833141"/>
            <a:ext cx="224852" cy="202368"/>
          </a:xfrm>
          <a:prstGeom prst="arc">
            <a:avLst>
              <a:gd name="adj1" fmla="val 16200000"/>
              <a:gd name="adj2" fmla="val 3742743"/>
            </a:avLst>
          </a:prstGeom>
          <a:ln>
            <a:solidFill>
              <a:srgbClr val="288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2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F2EBEB3-9ABF-4B03-A67E-E50E10F6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58" y="2678337"/>
            <a:ext cx="5274904" cy="1386770"/>
          </a:xfrm>
        </p:spPr>
        <p:txBody>
          <a:bodyPr/>
          <a:lstStyle/>
          <a:p>
            <a:r>
              <a:rPr lang="fr-FR" sz="4000" dirty="0"/>
              <a:t>DISPOSITIF D’ENQUETE</a:t>
            </a:r>
          </a:p>
        </p:txBody>
      </p:sp>
    </p:spTree>
    <p:extLst>
      <p:ext uri="{BB962C8B-B14F-4D97-AF65-F5344CB8AC3E}">
        <p14:creationId xmlns:p14="http://schemas.microsoft.com/office/powerpoint/2010/main" val="240032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jeu, miroir, table&#10;&#10;Description générée automatiquement">
            <a:extLst>
              <a:ext uri="{FF2B5EF4-FFF2-40B4-BE49-F238E27FC236}">
                <a16:creationId xmlns:a16="http://schemas.microsoft.com/office/drawing/2014/main" id="{59E3D14D-EC1A-47F1-A18E-C7A9E1ACF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28" y="2172787"/>
            <a:ext cx="844795" cy="844795"/>
          </a:xfrm>
          <a:prstGeom prst="rect">
            <a:avLst/>
          </a:prstGeom>
        </p:spPr>
      </p:pic>
      <p:pic>
        <p:nvPicPr>
          <p:cNvPr id="22" name="Image 21" descr="Une image contenant cintre, table&#10;&#10;Description générée automatiquement">
            <a:extLst>
              <a:ext uri="{FF2B5EF4-FFF2-40B4-BE49-F238E27FC236}">
                <a16:creationId xmlns:a16="http://schemas.microsoft.com/office/drawing/2014/main" id="{A73C7D77-FA36-44AC-B159-EE6761A4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897" y="3759248"/>
            <a:ext cx="720000" cy="720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63612" y="93314"/>
            <a:ext cx="8002776" cy="622287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Toutes mesures visant à améliorer le déplacement des professionnels sont perçues comme intéressantes par les voyageurs.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2" y="754868"/>
            <a:ext cx="8182267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I4 : Pour chaque éléments suivant, seriez-vous très, assez, pas tellement ou pas du tout intéressé pour les voir mis en  place lors de votre prochain déplacement professionnel longue distance de plus de 200 kms aller/retour ?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EC5074C-3134-460F-BAB6-863122341F1B}"/>
              </a:ext>
            </a:extLst>
          </p:cNvPr>
          <p:cNvGrpSpPr/>
          <p:nvPr/>
        </p:nvGrpSpPr>
        <p:grpSpPr>
          <a:xfrm>
            <a:off x="7349933" y="1295288"/>
            <a:ext cx="1499390" cy="560164"/>
            <a:chOff x="943611" y="1013807"/>
            <a:chExt cx="1499390" cy="56016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4F34D4F-E80B-45C6-BECE-B2AA3CDD31D2}"/>
                </a:ext>
              </a:extLst>
            </p:cNvPr>
            <p:cNvGrpSpPr/>
            <p:nvPr/>
          </p:nvGrpSpPr>
          <p:grpSpPr>
            <a:xfrm>
              <a:off x="1090412" y="1013807"/>
              <a:ext cx="1352589" cy="560164"/>
              <a:chOff x="4094812" y="1950603"/>
              <a:chExt cx="1352591" cy="560226"/>
            </a:xfrm>
          </p:grpSpPr>
          <p:sp>
            <p:nvSpPr>
              <p:cNvPr id="17" name="=label1">
                <a:extLst>
                  <a:ext uri="{FF2B5EF4-FFF2-40B4-BE49-F238E27FC236}">
                    <a16:creationId xmlns:a16="http://schemas.microsoft.com/office/drawing/2014/main" id="{C419A6E1-F52C-4947-AD11-1B2B3E4D6F4A}"/>
                  </a:ext>
                </a:extLst>
              </p:cNvPr>
              <p:cNvSpPr txBox="1"/>
              <p:nvPr/>
            </p:nvSpPr>
            <p:spPr>
              <a:xfrm>
                <a:off x="4094812" y="1950603"/>
                <a:ext cx="1352591" cy="2616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i="1" dirty="0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Très intéressé</a:t>
                </a:r>
              </a:p>
            </p:txBody>
          </p:sp>
          <p:sp>
            <p:nvSpPr>
              <p:cNvPr id="18" name="=label2">
                <a:extLst>
                  <a:ext uri="{FF2B5EF4-FFF2-40B4-BE49-F238E27FC236}">
                    <a16:creationId xmlns:a16="http://schemas.microsoft.com/office/drawing/2014/main" id="{44C38177-C0A6-41FE-9B57-C0C60092C4A1}"/>
                  </a:ext>
                </a:extLst>
              </p:cNvPr>
              <p:cNvSpPr txBox="1"/>
              <p:nvPr/>
            </p:nvSpPr>
            <p:spPr>
              <a:xfrm>
                <a:off x="4094812" y="2249190"/>
                <a:ext cx="1338236" cy="2616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i="1" dirty="0">
                    <a:solidFill>
                      <a:srgbClr val="595959"/>
                    </a:solidFill>
                    <a:latin typeface="Calibri" panose="020F0502020204030204" pitchFamily="34" charset="0"/>
                  </a:rPr>
                  <a:t>Total intéressé</a:t>
                </a:r>
              </a:p>
            </p:txBody>
          </p:sp>
        </p:grp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761593A-4348-4C0C-BE38-4E4597F3C76B}"/>
                </a:ext>
              </a:extLst>
            </p:cNvPr>
            <p:cNvSpPr/>
            <p:nvPr/>
          </p:nvSpPr>
          <p:spPr>
            <a:xfrm>
              <a:off x="943611" y="1345877"/>
              <a:ext cx="180000" cy="180000"/>
            </a:xfrm>
            <a:prstGeom prst="ellipse">
              <a:avLst/>
            </a:prstGeom>
            <a:noFill/>
            <a:ln>
              <a:solidFill>
                <a:srgbClr val="13B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88E0F26-36DF-4835-9AD7-17769971F048}"/>
                </a:ext>
              </a:extLst>
            </p:cNvPr>
            <p:cNvSpPr/>
            <p:nvPr/>
          </p:nvSpPr>
          <p:spPr>
            <a:xfrm>
              <a:off x="943611" y="1053269"/>
              <a:ext cx="180000" cy="180000"/>
            </a:xfrm>
            <a:prstGeom prst="ellipse">
              <a:avLst/>
            </a:prstGeom>
            <a:solidFill>
              <a:srgbClr val="13B9B7"/>
            </a:solidFill>
            <a:ln>
              <a:solidFill>
                <a:srgbClr val="13B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19" name="Graphique 23">
            <a:extLst>
              <a:ext uri="{FF2B5EF4-FFF2-40B4-BE49-F238E27FC236}">
                <a16:creationId xmlns:a16="http://schemas.microsoft.com/office/drawing/2014/main" id="{AAF30E7F-DA23-4E76-9FA7-C33F5EB61442}"/>
              </a:ext>
            </a:extLst>
          </p:cNvPr>
          <p:cNvGraphicFramePr/>
          <p:nvPr/>
        </p:nvGraphicFramePr>
        <p:xfrm>
          <a:off x="4862267" y="1267526"/>
          <a:ext cx="1988114" cy="356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2B0FCEAD-0B70-4DD9-957C-58FC792B5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80882"/>
              </p:ext>
            </p:extLst>
          </p:nvPr>
        </p:nvGraphicFramePr>
        <p:xfrm>
          <a:off x="563880" y="1312766"/>
          <a:ext cx="4291330" cy="3476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1330">
                  <a:extLst>
                    <a:ext uri="{9D8B030D-6E8A-4147-A177-3AD203B41FA5}">
                      <a16:colId xmlns:a16="http://schemas.microsoft.com/office/drawing/2014/main" val="4272609747"/>
                    </a:ext>
                  </a:extLst>
                </a:gridCol>
              </a:tblGrid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informé sur les évolutions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 la règlementation en vigueur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matière de quarantaine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11565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informé sur les évolutions en matière 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politique de remboursement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179082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informé sur les évolutions des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politiques de frais appliqués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cas de modification / d'annulation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30160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Disposer d'informations, de classements sur le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respect des règles sanitaires mises en place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faire face au Covid-19 par les professionnels du voyage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091051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informé sur les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disponibilités de vols, location de véhicules, hôtels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ouverts à la réservation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530952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formules de restauration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favorisation la distanciation (ex repas dans la chambre, book and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766525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Avoir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possibilité de paiement sans contact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896801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Avoir une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sensibilisation aux règles de sécurité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nécessaire en cas de pandémie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710375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automatisés pour le Check In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lors de votre montée à bord des avions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92126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automatisés pour la prise en charge et la restitution des véhicules / de chambres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d'hôtel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91421"/>
                  </a:ext>
                </a:extLst>
              </a:tr>
              <a:tr h="316054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tant que voyageurs,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être appelé systématiquement à l'arrivée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établir une éventuelle assistance en cas de pandémie </a:t>
                      </a:r>
                      <a:r>
                        <a:rPr lang="fr-FR" sz="10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(Nouvel item)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54040"/>
                  </a:ext>
                </a:extLst>
              </a:tr>
            </a:tbl>
          </a:graphicData>
        </a:graphic>
      </p:graphicFrame>
      <p:pic>
        <p:nvPicPr>
          <p:cNvPr id="5" name="Image 4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A2E91682-4C36-4E4E-9D48-4886C6C7E1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069" y="2811446"/>
            <a:ext cx="720000" cy="72000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827A3A2-DB10-4B55-80B5-A99C4BC285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093" y="2196810"/>
            <a:ext cx="720000" cy="720000"/>
          </a:xfrm>
          <a:prstGeom prst="rect">
            <a:avLst/>
          </a:prstGeom>
        </p:spPr>
      </p:pic>
      <p:pic>
        <p:nvPicPr>
          <p:cNvPr id="9" name="Image 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6F63BEFB-1E25-4E15-B6FF-C0DD24CC2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627" y="2934287"/>
            <a:ext cx="720000" cy="720000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2140653-3234-4CA9-A2DB-B04DDA5C2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845" y="3463937"/>
            <a:ext cx="720000" cy="72000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C4C1CEAA-741D-483F-BA74-5B8EAEAFDC6F}"/>
              </a:ext>
            </a:extLst>
          </p:cNvPr>
          <p:cNvGrpSpPr/>
          <p:nvPr/>
        </p:nvGrpSpPr>
        <p:grpSpPr>
          <a:xfrm>
            <a:off x="3694510" y="4740741"/>
            <a:ext cx="5741231" cy="226591"/>
            <a:chOff x="3320323" y="4703266"/>
            <a:chExt cx="5741231" cy="226591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AA9363D-8155-42F9-AD66-448F91411775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3CD3CE1-E644-401F-9070-2A92E4190E9A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de différences significatives sur les sous-cibles d’intérêt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E77AF6BC-45B8-4FBE-BEFC-9899BA472A6C}"/>
              </a:ext>
            </a:extLst>
          </p:cNvPr>
          <p:cNvSpPr txBox="1"/>
          <p:nvPr/>
        </p:nvSpPr>
        <p:spPr>
          <a:xfrm>
            <a:off x="6160957" y="2292348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rgbClr val="DD4B5A"/>
                </a:solidFill>
                <a:latin typeface="Calibri" panose="020F0502020204030204"/>
                <a:sym typeface="Wingdings 3" panose="05040102010807070707" pitchFamily="18" charset="2"/>
              </a:rPr>
              <a:t>-6 (78%)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9674F21-3365-4EC8-A995-47CAD9BD0B84}"/>
              </a:ext>
            </a:extLst>
          </p:cNvPr>
          <p:cNvSpPr txBox="1"/>
          <p:nvPr/>
        </p:nvSpPr>
        <p:spPr>
          <a:xfrm>
            <a:off x="6063521" y="4181109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rgbClr val="DD4B5A"/>
                </a:solidFill>
                <a:latin typeface="Calibri" panose="020F0502020204030204"/>
                <a:sym typeface="Wingdings 3" panose="05040102010807070707" pitchFamily="18" charset="2"/>
              </a:rPr>
              <a:t>-7 (75%)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49221B-C1A0-4DA8-A650-57BDB76C8289}"/>
              </a:ext>
            </a:extLst>
          </p:cNvPr>
          <p:cNvSpPr txBox="1"/>
          <p:nvPr/>
        </p:nvSpPr>
        <p:spPr>
          <a:xfrm>
            <a:off x="6130381" y="3887370"/>
            <a:ext cx="72000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CSP A : </a:t>
            </a:r>
            <a:r>
              <a:rPr lang="fr-FR" sz="700" dirty="0">
                <a:solidFill>
                  <a:srgbClr val="00B050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18157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620989" y="845326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t11. Pour que vous envisagiez d'utiliser un mode de transport quel qu'il soit (avion, train ou voiture) ou un type d'hébergement quel qu'il soit, diriez-vous qu'il est indispensable, très important, plutôt important, pas vraiment important ou pas du tout important...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 / </a:t>
            </a:r>
            <a:r>
              <a:rPr lang="fr-FR" sz="1200" b="1" i="1" dirty="0">
                <a:solidFill>
                  <a:srgbClr val="C00000"/>
                </a:solidFill>
              </a:rPr>
              <a:t>Nouvelle question</a:t>
            </a:r>
            <a:endParaRPr lang="fr-FR" sz="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65A128C-47DA-4CE5-93D4-ECC4D7704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7950"/>
              </p:ext>
            </p:extLst>
          </p:nvPr>
        </p:nvGraphicFramePr>
        <p:xfrm>
          <a:off x="674558" y="1664824"/>
          <a:ext cx="8366485" cy="2933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485">
                  <a:extLst>
                    <a:ext uri="{9D8B030D-6E8A-4147-A177-3AD203B41FA5}">
                      <a16:colId xmlns:a16="http://schemas.microsoft.com/office/drawing/2014/main" val="3109204508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3300222856"/>
                    </a:ext>
                  </a:extLst>
                </a:gridCol>
              </a:tblGrid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D'obliger les passagers des avions ou des trains à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porter des masques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couvrant la bouche et le nez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386425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mettre en place des process qui permettent 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fluidifier au maximum le trafic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éviter les concentrations de voyageurs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2941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les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voitures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soient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nettoyées en profondeur chaque jour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86625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Mettre à disposition du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 hydroalcoolique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mains dans le plus d'endroit possible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855697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débarquer un passager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refusant de porter un masque couvrant le nez et la bouche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053656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les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chambres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hôtels, les hébergements soient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nettoyés en profondeur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chaque jour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372773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les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gares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aéroports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 lieu de transit soient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nettoyées en profondeur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chaque jour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302377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S'assurer que tous les passagers voyagent à côté d'un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 vide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12458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Contrôler la température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voyageurs montant à bord des avions ou des trains et de refuser l'embarquement pour les passagers ayant de la température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30186"/>
                  </a:ext>
                </a:extLst>
              </a:tr>
            </a:tbl>
          </a:graphicData>
        </a:graphic>
      </p:graphicFrame>
      <p:sp>
        <p:nvSpPr>
          <p:cNvPr id="19" name="Titre 4">
            <a:extLst>
              <a:ext uri="{FF2B5EF4-FFF2-40B4-BE49-F238E27FC236}">
                <a16:creationId xmlns:a16="http://schemas.microsoft.com/office/drawing/2014/main" id="{E06C199F-FA37-4F3B-88C8-34C278385FAD}"/>
              </a:ext>
            </a:extLst>
          </p:cNvPr>
          <p:cNvSpPr txBox="1">
            <a:spLocks/>
          </p:cNvSpPr>
          <p:nvPr/>
        </p:nvSpPr>
        <p:spPr>
          <a:xfrm>
            <a:off x="732521" y="140453"/>
            <a:ext cx="8022859" cy="622287"/>
          </a:xfrm>
          <a:prstGeom prst="rect">
            <a:avLst/>
          </a:prstGeom>
        </p:spPr>
        <p:txBody>
          <a:bodyPr wrap="square" anchor="ctr"/>
          <a:lstStyle>
            <a:lvl1pPr algn="l" defTabSz="6858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800" dirty="0"/>
              <a:t>D’une façon générale, les voyageurs professionnels sont très « réceptifs » aux mesures sanitaires qui pourraient être mises en place.</a:t>
            </a:r>
            <a:endParaRPr lang="fr-FR" sz="2000" dirty="0"/>
          </a:p>
        </p:txBody>
      </p:sp>
      <p:graphicFrame>
        <p:nvGraphicFramePr>
          <p:cNvPr id="20" name="Wykres 21">
            <a:extLst>
              <a:ext uri="{FF2B5EF4-FFF2-40B4-BE49-F238E27FC236}">
                <a16:creationId xmlns:a16="http://schemas.microsoft.com/office/drawing/2014/main" id="{C4151B93-DD85-4C23-B60F-C6CEB37E3451}"/>
              </a:ext>
            </a:extLst>
          </p:cNvPr>
          <p:cNvGraphicFramePr/>
          <p:nvPr/>
        </p:nvGraphicFramePr>
        <p:xfrm>
          <a:off x="4804348" y="1566957"/>
          <a:ext cx="3095468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537B35E-5DE5-4C59-8D45-8AB7A23420D8}"/>
              </a:ext>
            </a:extLst>
          </p:cNvPr>
          <p:cNvGraphicFramePr>
            <a:graphicFrameLocks noGrp="1"/>
          </p:cNvGraphicFramePr>
          <p:nvPr/>
        </p:nvGraphicFramePr>
        <p:xfrm>
          <a:off x="1454046" y="4597864"/>
          <a:ext cx="712444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110">
                  <a:extLst>
                    <a:ext uri="{9D8B030D-6E8A-4147-A177-3AD203B41FA5}">
                      <a16:colId xmlns:a16="http://schemas.microsoft.com/office/drawing/2014/main" val="3717989192"/>
                    </a:ext>
                  </a:extLst>
                </a:gridCol>
                <a:gridCol w="1358110">
                  <a:extLst>
                    <a:ext uri="{9D8B030D-6E8A-4147-A177-3AD203B41FA5}">
                      <a16:colId xmlns:a16="http://schemas.microsoft.com/office/drawing/2014/main" val="3871927503"/>
                    </a:ext>
                  </a:extLst>
                </a:gridCol>
                <a:gridCol w="1358110">
                  <a:extLst>
                    <a:ext uri="{9D8B030D-6E8A-4147-A177-3AD203B41FA5}">
                      <a16:colId xmlns:a16="http://schemas.microsoft.com/office/drawing/2014/main" val="267396837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776008239"/>
                    </a:ext>
                  </a:extLst>
                </a:gridCol>
                <a:gridCol w="1358110">
                  <a:extLst>
                    <a:ext uri="{9D8B030D-6E8A-4147-A177-3AD203B41FA5}">
                      <a16:colId xmlns:a16="http://schemas.microsoft.com/office/drawing/2014/main" val="2073528968"/>
                    </a:ext>
                  </a:extLst>
                </a:gridCol>
              </a:tblGrid>
              <a:tr h="1401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Indispensable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important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Plutôt important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vraiment important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du tout important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041588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E24B5E33-79BE-4CD6-8D94-B5C8A0F8ACA3}"/>
              </a:ext>
            </a:extLst>
          </p:cNvPr>
          <p:cNvSpPr/>
          <p:nvPr/>
        </p:nvSpPr>
        <p:spPr>
          <a:xfrm>
            <a:off x="1264614" y="4604489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3B9B7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B79673-C270-439A-AB90-A59781227253}"/>
              </a:ext>
            </a:extLst>
          </p:cNvPr>
          <p:cNvSpPr/>
          <p:nvPr/>
        </p:nvSpPr>
        <p:spPr>
          <a:xfrm>
            <a:off x="2636214" y="4604489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EC850E-65CD-4B40-AD35-40B5266E5BDE}"/>
              </a:ext>
            </a:extLst>
          </p:cNvPr>
          <p:cNvSpPr/>
          <p:nvPr/>
        </p:nvSpPr>
        <p:spPr>
          <a:xfrm>
            <a:off x="3992824" y="4604489"/>
            <a:ext cx="161515" cy="161515"/>
          </a:xfrm>
          <a:prstGeom prst="ellipse">
            <a:avLst/>
          </a:prstGeom>
          <a:solidFill>
            <a:srgbClr val="68D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BF24528-AC52-4BD8-8A6A-19396EECC7E1}"/>
              </a:ext>
            </a:extLst>
          </p:cNvPr>
          <p:cNvSpPr/>
          <p:nvPr/>
        </p:nvSpPr>
        <p:spPr>
          <a:xfrm>
            <a:off x="5349434" y="4604489"/>
            <a:ext cx="161515" cy="161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4D82ACF-EF59-4BAE-8DC5-C5484A6EB79B}"/>
              </a:ext>
            </a:extLst>
          </p:cNvPr>
          <p:cNvSpPr/>
          <p:nvPr/>
        </p:nvSpPr>
        <p:spPr>
          <a:xfrm>
            <a:off x="7028332" y="4604489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164F18-FA0E-4D85-9A3C-6B6197208F4D}"/>
              </a:ext>
            </a:extLst>
          </p:cNvPr>
          <p:cNvSpPr txBox="1"/>
          <p:nvPr/>
        </p:nvSpPr>
        <p:spPr>
          <a:xfrm>
            <a:off x="7919179" y="1018880"/>
            <a:ext cx="117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1200" b="1" i="0" u="none" strike="noStrike" dirty="0">
                <a:solidFill>
                  <a:srgbClr val="288286"/>
                </a:solidFill>
                <a:effectLst/>
                <a:latin typeface="Calibri" panose="020F0502020204030204" pitchFamily="34" charset="0"/>
              </a:rPr>
              <a:t>Indispensable ou très important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A50893E-A916-4D17-9962-82451129583C}"/>
              </a:ext>
            </a:extLst>
          </p:cNvPr>
          <p:cNvGraphicFramePr>
            <a:graphicFrameLocks noGrp="1"/>
          </p:cNvGraphicFramePr>
          <p:nvPr/>
        </p:nvGraphicFramePr>
        <p:xfrm>
          <a:off x="8227431" y="1577590"/>
          <a:ext cx="566473" cy="2933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473">
                  <a:extLst>
                    <a:ext uri="{9D8B030D-6E8A-4147-A177-3AD203B41FA5}">
                      <a16:colId xmlns:a16="http://schemas.microsoft.com/office/drawing/2014/main" val="3780544341"/>
                    </a:ext>
                  </a:extLst>
                </a:gridCol>
              </a:tblGrid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920185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269072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681933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294404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303302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14311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389797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104272"/>
                  </a:ext>
                </a:extLst>
              </a:tr>
              <a:tr h="3259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288286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22904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5042846-ED97-44DE-839F-78C56F5FB210}"/>
              </a:ext>
            </a:extLst>
          </p:cNvPr>
          <p:cNvSpPr txBox="1"/>
          <p:nvPr/>
        </p:nvSpPr>
        <p:spPr>
          <a:xfrm>
            <a:off x="6153462" y="4778614"/>
            <a:ext cx="2712652" cy="195814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différences significatives sur les sous-cibles d’intérêt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4398CE-48FF-40C9-AA65-2CCBDC06FFC9}"/>
              </a:ext>
            </a:extLst>
          </p:cNvPr>
          <p:cNvCxnSpPr>
            <a:cxnSpLocks/>
          </p:cNvCxnSpPr>
          <p:nvPr/>
        </p:nvCxnSpPr>
        <p:spPr>
          <a:xfrm>
            <a:off x="661630" y="3938433"/>
            <a:ext cx="8312437" cy="0"/>
          </a:xfrm>
          <a:prstGeom prst="line">
            <a:avLst/>
          </a:prstGeom>
          <a:ln w="12700">
            <a:solidFill>
              <a:srgbClr val="37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3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43803" y="62803"/>
            <a:ext cx="8400197" cy="684516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Au final, si les voyageurs professionnels considèrent que les conditions sanitaires ne sont pas satisfaisantes, 4 sur 5 exerceront leur droit de retrait.</a:t>
            </a:r>
            <a:endParaRPr lang="fr-FR" sz="1600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61863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T1b : Si vous estimez que les conditions sanitaires de votre déplacement ne sont pas satisfaisantes, seriez-vous prêt à exercer votre droit de retrait ?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 / </a:t>
            </a:r>
            <a:r>
              <a:rPr lang="fr-FR" sz="1200" b="1" i="1" dirty="0">
                <a:solidFill>
                  <a:srgbClr val="C00000"/>
                </a:solidFill>
              </a:rPr>
              <a:t>Nouvelle question</a:t>
            </a:r>
            <a:endParaRPr kumimoji="0" lang="fr-FR" sz="800" b="1" i="1" u="none" strike="noStrike" kern="1200" cap="none" spc="0" normalizeH="0" baseline="0" noProof="0" dirty="0">
              <a:ln>
                <a:noFill/>
              </a:ln>
              <a:solidFill>
                <a:srgbClr val="37BB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87C50FB0-DB85-4FD9-B0EC-8FB6CA05D9FB}"/>
              </a:ext>
            </a:extLst>
          </p:cNvPr>
          <p:cNvGraphicFramePr/>
          <p:nvPr/>
        </p:nvGraphicFramePr>
        <p:xfrm>
          <a:off x="1640903" y="1869742"/>
          <a:ext cx="6305550" cy="261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3C0357BB-287C-48FD-919B-639622352624}"/>
              </a:ext>
            </a:extLst>
          </p:cNvPr>
          <p:cNvSpPr/>
          <p:nvPr/>
        </p:nvSpPr>
        <p:spPr>
          <a:xfrm rot="16200000">
            <a:off x="3176541" y="980776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13A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A179F4D-DBFA-499D-B2D9-5B703711E129}"/>
              </a:ext>
            </a:extLst>
          </p:cNvPr>
          <p:cNvSpPr txBox="1"/>
          <p:nvPr/>
        </p:nvSpPr>
        <p:spPr>
          <a:xfrm>
            <a:off x="2461922" y="1359075"/>
            <a:ext cx="156219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Oui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76%</a:t>
            </a:r>
          </a:p>
        </p:txBody>
      </p:sp>
      <p:sp>
        <p:nvSpPr>
          <p:cNvPr id="32" name="Accolade fermante 31">
            <a:extLst>
              <a:ext uri="{FF2B5EF4-FFF2-40B4-BE49-F238E27FC236}">
                <a16:creationId xmlns:a16="http://schemas.microsoft.com/office/drawing/2014/main" id="{2BDF390D-4C9D-4740-A353-7E867D03A5B7}"/>
              </a:ext>
            </a:extLst>
          </p:cNvPr>
          <p:cNvSpPr/>
          <p:nvPr/>
        </p:nvSpPr>
        <p:spPr>
          <a:xfrm rot="16200000">
            <a:off x="5508262" y="980777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DD4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10BE1ED-5790-4C60-8967-013F01BCBBD3}"/>
              </a:ext>
            </a:extLst>
          </p:cNvPr>
          <p:cNvSpPr txBox="1"/>
          <p:nvPr/>
        </p:nvSpPr>
        <p:spPr>
          <a:xfrm>
            <a:off x="4793643" y="1359076"/>
            <a:ext cx="156219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srgbClr val="DD4B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D4B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24%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DA456821-6994-45FB-8575-7CAA5EA366DA}"/>
              </a:ext>
            </a:extLst>
          </p:cNvPr>
          <p:cNvGraphicFramePr>
            <a:graphicFrameLocks noGrp="1"/>
          </p:cNvGraphicFramePr>
          <p:nvPr/>
        </p:nvGraphicFramePr>
        <p:xfrm>
          <a:off x="2172923" y="4395495"/>
          <a:ext cx="5494548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637">
                  <a:extLst>
                    <a:ext uri="{9D8B030D-6E8A-4147-A177-3AD203B41FA5}">
                      <a16:colId xmlns:a16="http://schemas.microsoft.com/office/drawing/2014/main" val="3717989192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2673968374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1776008239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2073528968"/>
                    </a:ext>
                  </a:extLst>
                </a:gridCol>
              </a:tblGrid>
              <a:tr h="14015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certainement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probablement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probablement pas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certainement pas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041588"/>
                  </a:ext>
                </a:extLst>
              </a:tr>
            </a:tbl>
          </a:graphicData>
        </a:graphic>
      </p:graphicFrame>
      <p:pic>
        <p:nvPicPr>
          <p:cNvPr id="19" name="Image 18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AA202E74-363F-4741-AAC0-DC0F7CF7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7" y="2851379"/>
            <a:ext cx="1921003" cy="192100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845C33D-5354-48F7-998F-23C883DCEE80}"/>
              </a:ext>
            </a:extLst>
          </p:cNvPr>
          <p:cNvSpPr txBox="1"/>
          <p:nvPr/>
        </p:nvSpPr>
        <p:spPr>
          <a:xfrm>
            <a:off x="5695694" y="4756129"/>
            <a:ext cx="3170420" cy="195814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différences significatives sur les sous-cibles d’intérêt</a:t>
            </a:r>
          </a:p>
        </p:txBody>
      </p:sp>
    </p:spTree>
    <p:extLst>
      <p:ext uri="{BB962C8B-B14F-4D97-AF65-F5344CB8AC3E}">
        <p14:creationId xmlns:p14="http://schemas.microsoft.com/office/powerpoint/2010/main" val="191060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43803" y="96472"/>
            <a:ext cx="8400197" cy="684516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Des déplacements professionnels à l’étranger perçus davantage comme indispensables ou nécessaires et utiles vs l’ensemble des voyageurs.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63613" y="761863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t11. Finalement, diriez-vous que pour réaliser vos missions, les déplacements professionnels de plus de 200kms sont pour vous...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87C50FB0-DB85-4FD9-B0EC-8FB6CA05D9FB}"/>
              </a:ext>
            </a:extLst>
          </p:cNvPr>
          <p:cNvGraphicFramePr/>
          <p:nvPr/>
        </p:nvGraphicFramePr>
        <p:xfrm>
          <a:off x="1640903" y="1651000"/>
          <a:ext cx="63055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3C0357BB-287C-48FD-919B-639622352624}"/>
              </a:ext>
            </a:extLst>
          </p:cNvPr>
          <p:cNvSpPr/>
          <p:nvPr/>
        </p:nvSpPr>
        <p:spPr>
          <a:xfrm rot="16200000">
            <a:off x="3176541" y="980776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13A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A179F4D-DBFA-499D-B2D9-5B703711E129}"/>
              </a:ext>
            </a:extLst>
          </p:cNvPr>
          <p:cNvSpPr txBox="1"/>
          <p:nvPr/>
        </p:nvSpPr>
        <p:spPr>
          <a:xfrm>
            <a:off x="2461922" y="1359075"/>
            <a:ext cx="156219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Importants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</a:t>
            </a:r>
          </a:p>
        </p:txBody>
      </p:sp>
      <p:sp>
        <p:nvSpPr>
          <p:cNvPr id="32" name="Accolade fermante 31">
            <a:extLst>
              <a:ext uri="{FF2B5EF4-FFF2-40B4-BE49-F238E27FC236}">
                <a16:creationId xmlns:a16="http://schemas.microsoft.com/office/drawing/2014/main" id="{2BDF390D-4C9D-4740-A353-7E867D03A5B7}"/>
              </a:ext>
            </a:extLst>
          </p:cNvPr>
          <p:cNvSpPr/>
          <p:nvPr/>
        </p:nvSpPr>
        <p:spPr>
          <a:xfrm rot="16200000">
            <a:off x="5508262" y="980777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DD4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10BE1ED-5790-4C60-8967-013F01BCBBD3}"/>
              </a:ext>
            </a:extLst>
          </p:cNvPr>
          <p:cNvSpPr txBox="1"/>
          <p:nvPr/>
        </p:nvSpPr>
        <p:spPr>
          <a:xfrm>
            <a:off x="4793643" y="1359076"/>
            <a:ext cx="156219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srgbClr val="DD4B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importants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D4B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DA456821-6994-45FB-8575-7CAA5EA366DA}"/>
              </a:ext>
            </a:extLst>
          </p:cNvPr>
          <p:cNvGraphicFramePr>
            <a:graphicFrameLocks noGrp="1"/>
          </p:cNvGraphicFramePr>
          <p:nvPr/>
        </p:nvGraphicFramePr>
        <p:xfrm>
          <a:off x="2172923" y="4395495"/>
          <a:ext cx="5494548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637">
                  <a:extLst>
                    <a:ext uri="{9D8B030D-6E8A-4147-A177-3AD203B41FA5}">
                      <a16:colId xmlns:a16="http://schemas.microsoft.com/office/drawing/2014/main" val="3717989192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2673968374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1776008239"/>
                    </a:ext>
                  </a:extLst>
                </a:gridCol>
                <a:gridCol w="1373637">
                  <a:extLst>
                    <a:ext uri="{9D8B030D-6E8A-4147-A177-3AD203B41FA5}">
                      <a16:colId xmlns:a16="http://schemas.microsoft.com/office/drawing/2014/main" val="2073528968"/>
                    </a:ext>
                  </a:extLst>
                </a:gridCol>
              </a:tblGrid>
              <a:tr h="14015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Indispensables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Nécessaires et utiles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vraiment nécessaires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Inutiles, vous pourrez vous en passer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041588"/>
                  </a:ext>
                </a:extLst>
              </a:tr>
            </a:tbl>
          </a:graphicData>
        </a:graphic>
      </p:graphicFrame>
      <p:pic>
        <p:nvPicPr>
          <p:cNvPr id="19" name="Image 18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AA202E74-363F-4741-AAC0-DC0F7CF7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7" y="2851379"/>
            <a:ext cx="1921003" cy="192100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4B5A23A-FEBA-44E2-B253-361CCA1BC9CF}"/>
              </a:ext>
            </a:extLst>
          </p:cNvPr>
          <p:cNvSpPr txBox="1"/>
          <p:nvPr/>
        </p:nvSpPr>
        <p:spPr>
          <a:xfrm>
            <a:off x="1982959" y="2196266"/>
            <a:ext cx="21031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Déplacements étrangers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</a:t>
            </a:r>
          </a:p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64%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261A9D6-9838-4416-81A4-D42AB5FF4C32}"/>
              </a:ext>
            </a:extLst>
          </p:cNvPr>
          <p:cNvGrpSpPr/>
          <p:nvPr/>
        </p:nvGrpSpPr>
        <p:grpSpPr>
          <a:xfrm>
            <a:off x="3124883" y="4748486"/>
            <a:ext cx="5741231" cy="226591"/>
            <a:chOff x="3320323" y="4703266"/>
            <a:chExt cx="5741231" cy="22659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20E91A4-F228-4887-99DF-F345DCE5A80B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845C33D-5354-48F7-998F-23C883DCEE80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42D28C3-01F2-41E9-A339-EE54E98AC7AB}"/>
              </a:ext>
            </a:extLst>
          </p:cNvPr>
          <p:cNvSpPr txBox="1"/>
          <p:nvPr/>
        </p:nvSpPr>
        <p:spPr>
          <a:xfrm>
            <a:off x="3344739" y="1677751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-7 (61%)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393C37-B350-4F2F-AF3E-0DE8D2879B4C}"/>
              </a:ext>
            </a:extLst>
          </p:cNvPr>
          <p:cNvSpPr txBox="1"/>
          <p:nvPr/>
        </p:nvSpPr>
        <p:spPr>
          <a:xfrm>
            <a:off x="5713185" y="1677751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+7 (39%)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3D0C4-B29D-45ED-972A-0CB3210F526A}"/>
              </a:ext>
            </a:extLst>
          </p:cNvPr>
          <p:cNvSpPr txBox="1"/>
          <p:nvPr/>
        </p:nvSpPr>
        <p:spPr>
          <a:xfrm>
            <a:off x="3867992" y="3123240"/>
            <a:ext cx="769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7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 </a:t>
            </a:r>
            <a:r>
              <a:rPr kumimoji="0" lang="fr-FR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: 56%</a:t>
            </a:r>
          </a:p>
        </p:txBody>
      </p:sp>
    </p:spTree>
    <p:extLst>
      <p:ext uri="{BB962C8B-B14F-4D97-AF65-F5344CB8AC3E}">
        <p14:creationId xmlns:p14="http://schemas.microsoft.com/office/powerpoint/2010/main" val="381586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A8805A9-9AEC-4889-8DA9-8F16CC4EB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67" y="1208669"/>
            <a:ext cx="720000" cy="720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06317" y="28778"/>
            <a:ext cx="8437683" cy="684516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600" dirty="0"/>
              <a:t>Bien que 46% estiment que le Coivd-19 a un impact négatif sur leur performance professionnelle, la conviction que les RDV en présentiel sont plus efficaces semble s’éroder en quelques mois seulement.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20886" y="764247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 :  Par rapport à une réunion en visio-conférence, diriez-vous qu’une réunion en face à face est beaucoup plus efficace, plus efficace, autant efficace, moins efficace ou beaucoup moins efficace pour…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BA716DC-E965-4D0C-9095-34E621E17E06}"/>
              </a:ext>
            </a:extLst>
          </p:cNvPr>
          <p:cNvGraphicFramePr/>
          <p:nvPr/>
        </p:nvGraphicFramePr>
        <p:xfrm>
          <a:off x="2195453" y="2814793"/>
          <a:ext cx="6735187" cy="206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B3B50C3-210F-4FC5-A4A8-F0771401DF6E}"/>
              </a:ext>
            </a:extLst>
          </p:cNvPr>
          <p:cNvGraphicFramePr>
            <a:graphicFrameLocks noGrp="1"/>
          </p:cNvGraphicFramePr>
          <p:nvPr/>
        </p:nvGraphicFramePr>
        <p:xfrm>
          <a:off x="720886" y="2940300"/>
          <a:ext cx="1578875" cy="181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Beaucoup plus efficace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Plus efficace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Autant efficace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89604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Moins efficace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Beaucoup moins efficace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027130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concerné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8963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CC2A33B-503C-4520-A5A4-B1767453E3C9}"/>
              </a:ext>
            </a:extLst>
          </p:cNvPr>
          <p:cNvSpPr/>
          <p:nvPr/>
        </p:nvSpPr>
        <p:spPr>
          <a:xfrm>
            <a:off x="460914" y="2347670"/>
            <a:ext cx="151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plus efficace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05B6F8-C0D6-42BE-9663-23067B51EC0A}"/>
              </a:ext>
            </a:extLst>
          </p:cNvPr>
          <p:cNvSpPr/>
          <p:nvPr/>
        </p:nvSpPr>
        <p:spPr>
          <a:xfrm>
            <a:off x="530721" y="3023126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F3F494-5522-4785-B880-A78EA534B497}"/>
              </a:ext>
            </a:extLst>
          </p:cNvPr>
          <p:cNvSpPr/>
          <p:nvPr/>
        </p:nvSpPr>
        <p:spPr>
          <a:xfrm>
            <a:off x="530721" y="3326092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B59D8D8-2BD1-435A-821F-BAFE2DAC7C54}"/>
              </a:ext>
            </a:extLst>
          </p:cNvPr>
          <p:cNvSpPr/>
          <p:nvPr/>
        </p:nvSpPr>
        <p:spPr>
          <a:xfrm>
            <a:off x="530721" y="3932024"/>
            <a:ext cx="161515" cy="161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7BFBB7-5307-4982-B1C0-A5DFDB9B8A37}"/>
              </a:ext>
            </a:extLst>
          </p:cNvPr>
          <p:cNvSpPr/>
          <p:nvPr/>
        </p:nvSpPr>
        <p:spPr>
          <a:xfrm>
            <a:off x="530721" y="4537958"/>
            <a:ext cx="161515" cy="161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76C57B5-272D-4FB6-8C6B-60C665467F64}"/>
              </a:ext>
            </a:extLst>
          </p:cNvPr>
          <p:cNvSpPr/>
          <p:nvPr/>
        </p:nvSpPr>
        <p:spPr>
          <a:xfrm>
            <a:off x="530721" y="4234990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755D94-4384-439F-9C61-E11C0AC7BA6B}"/>
              </a:ext>
            </a:extLst>
          </p:cNvPr>
          <p:cNvSpPr/>
          <p:nvPr/>
        </p:nvSpPr>
        <p:spPr>
          <a:xfrm>
            <a:off x="530721" y="3629058"/>
            <a:ext cx="161515" cy="161515"/>
          </a:xfrm>
          <a:prstGeom prst="ellipse">
            <a:avLst/>
          </a:prstGeom>
          <a:solidFill>
            <a:srgbClr val="C17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57B23B0-F14F-46FC-9413-443AF267A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501" y="1208669"/>
            <a:ext cx="720000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DC55D1-832B-4728-97CD-CB0731111E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399" y="1208669"/>
            <a:ext cx="720000" cy="72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86DB8A-963E-46A0-948B-9043356928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433" y="1208669"/>
            <a:ext cx="720000" cy="720000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B2575E9-F08A-45D7-B22C-2E9ABE3605C0}"/>
              </a:ext>
            </a:extLst>
          </p:cNvPr>
          <p:cNvGraphicFramePr>
            <a:graphicFrameLocks noGrp="1"/>
          </p:cNvGraphicFramePr>
          <p:nvPr/>
        </p:nvGraphicFramePr>
        <p:xfrm>
          <a:off x="2343546" y="1882088"/>
          <a:ext cx="6445084" cy="103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271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1611271">
                  <a:extLst>
                    <a:ext uri="{9D8B030D-6E8A-4147-A177-3AD203B41FA5}">
                      <a16:colId xmlns:a16="http://schemas.microsoft.com/office/drawing/2014/main" val="1615230730"/>
                    </a:ext>
                  </a:extLst>
                </a:gridCol>
                <a:gridCol w="1611271">
                  <a:extLst>
                    <a:ext uri="{9D8B030D-6E8A-4147-A177-3AD203B41FA5}">
                      <a16:colId xmlns:a16="http://schemas.microsoft.com/office/drawing/2014/main" val="264978248"/>
                    </a:ext>
                  </a:extLst>
                </a:gridCol>
                <a:gridCol w="1611271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 RDV inter-entreprise, sur d’autres sites que le vôtre de l’entreprise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la maintenance informatique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 rendez-vous</a:t>
                      </a:r>
                    </a:p>
                    <a:p>
                      <a:pPr algn="ctr" fontAlgn="t"/>
                      <a:r>
                        <a:rPr lang="fr-FR" sz="10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clients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kern="12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la prospection commerciale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>
                          <a:solidFill>
                            <a:srgbClr val="13B9B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750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>
                          <a:solidFill>
                            <a:srgbClr val="DD4B5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>
                          <a:solidFill>
                            <a:srgbClr val="DD4B5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>
                          <a:solidFill>
                            <a:srgbClr val="DD4B5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kern="1200" dirty="0">
                          <a:solidFill>
                            <a:srgbClr val="DD4B5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9412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DE16FF5-FCC0-4ED1-BE6B-517894EFF8A5}"/>
              </a:ext>
            </a:extLst>
          </p:cNvPr>
          <p:cNvSpPr/>
          <p:nvPr/>
        </p:nvSpPr>
        <p:spPr>
          <a:xfrm>
            <a:off x="460914" y="2593329"/>
            <a:ext cx="165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moins efficace</a:t>
            </a:r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AAB95CCD-8833-4DE2-AC01-7EEC603A7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17" y="1203606"/>
            <a:ext cx="1205223" cy="1205223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94AE7F80-3C36-40F2-A1CE-98A625007DD4}"/>
              </a:ext>
            </a:extLst>
          </p:cNvPr>
          <p:cNvGrpSpPr/>
          <p:nvPr/>
        </p:nvGrpSpPr>
        <p:grpSpPr>
          <a:xfrm>
            <a:off x="3124883" y="4763726"/>
            <a:ext cx="5741231" cy="226591"/>
            <a:chOff x="3320323" y="4703266"/>
            <a:chExt cx="5741231" cy="226591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B7A8274-9347-4A4D-94D3-25975F9069B2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202FC67-E721-497C-B398-469A97C836F0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 de différences significatives sur les sous-cibles d’intérêt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A1B6084-8BD8-46B2-89DF-EDB36CE4A128}"/>
              </a:ext>
            </a:extLst>
          </p:cNvPr>
          <p:cNvSpPr txBox="1"/>
          <p:nvPr/>
        </p:nvSpPr>
        <p:spPr>
          <a:xfrm>
            <a:off x="7999185" y="2352308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-8 (40%)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C7C2EB-C33D-4CD2-BBC0-F219B479C42E}"/>
              </a:ext>
            </a:extLst>
          </p:cNvPr>
          <p:cNvSpPr txBox="1"/>
          <p:nvPr/>
        </p:nvSpPr>
        <p:spPr>
          <a:xfrm>
            <a:off x="6395237" y="2352308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-6 (40%)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A003F50-1EDC-4582-AB3E-A0B8D1D075D1}"/>
              </a:ext>
            </a:extLst>
          </p:cNvPr>
          <p:cNvSpPr txBox="1"/>
          <p:nvPr/>
        </p:nvSpPr>
        <p:spPr>
          <a:xfrm>
            <a:off x="4776299" y="2352308"/>
            <a:ext cx="87499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-7 (42%)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511358-82E3-4F8F-B44D-2B0349703E25}"/>
              </a:ext>
            </a:extLst>
          </p:cNvPr>
          <p:cNvSpPr txBox="1"/>
          <p:nvPr/>
        </p:nvSpPr>
        <p:spPr>
          <a:xfrm>
            <a:off x="6550230" y="2471722"/>
            <a:ext cx="72000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269D60-4E92-4E78-BDD6-69DE0B595F16}"/>
              </a:ext>
            </a:extLst>
          </p:cNvPr>
          <p:cNvSpPr txBox="1"/>
          <p:nvPr/>
        </p:nvSpPr>
        <p:spPr>
          <a:xfrm>
            <a:off x="8154178" y="2482819"/>
            <a:ext cx="72000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365391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91EC997-F4E8-4669-BDB8-6735B6857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556" y="2994660"/>
            <a:ext cx="5677544" cy="1467301"/>
          </a:xfrm>
        </p:spPr>
        <p:txBody>
          <a:bodyPr>
            <a:normAutofit/>
          </a:bodyPr>
          <a:lstStyle/>
          <a:p>
            <a:r>
              <a:rPr lang="fr-FR" dirty="0"/>
              <a:t>QUELLES PERSPECTIVES POUR LA REPRISE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23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FE1111E4-D868-4378-A0AA-DE146A54E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94" y="1094390"/>
            <a:ext cx="828000" cy="828000"/>
          </a:xfrm>
          <a:prstGeom prst="rect">
            <a:avLst/>
          </a:prstGeom>
        </p:spPr>
      </p:pic>
      <p:pic>
        <p:nvPicPr>
          <p:cNvPr id="31" name="Image 3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A80F08-466A-409B-9D83-B31287A96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68" y="1186434"/>
            <a:ext cx="828000" cy="828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804894" y="172440"/>
            <a:ext cx="8400197" cy="425030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Seulement 1 voyageur sur 2 envisage de se déplacer avant 2021.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43803" y="710078"/>
            <a:ext cx="8325246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050" dirty="0">
                <a:solidFill>
                  <a:srgbClr val="13AFB7"/>
                </a:solidFill>
                <a:latin typeface="Calibri" panose="020F0502020204030204"/>
              </a:rPr>
              <a:t>T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6_1/_2 : D’une façon générale, avez-vous l’intention d’effectuer au moins un déplacement professionnel longue distance de plus de 200kms aller/retour en France / à l’étranger, quelle que soit la destination, la durée et le mode de transports prévu durant les périodes suivantes ?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/ Base concernés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FDFD92E-C014-473F-98BD-F14B60F29774}"/>
              </a:ext>
            </a:extLst>
          </p:cNvPr>
          <p:cNvGrpSpPr/>
          <p:nvPr/>
        </p:nvGrpSpPr>
        <p:grpSpPr>
          <a:xfrm>
            <a:off x="804894" y="1311894"/>
            <a:ext cx="1499390" cy="571539"/>
            <a:chOff x="943611" y="1002429"/>
            <a:chExt cx="1499390" cy="571539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1085328-D90C-43AE-94BF-CC7B2879FB38}"/>
                </a:ext>
              </a:extLst>
            </p:cNvPr>
            <p:cNvGrpSpPr/>
            <p:nvPr/>
          </p:nvGrpSpPr>
          <p:grpSpPr>
            <a:xfrm>
              <a:off x="1090412" y="1002429"/>
              <a:ext cx="1352589" cy="571539"/>
              <a:chOff x="4094812" y="1939226"/>
              <a:chExt cx="1352591" cy="571603"/>
            </a:xfrm>
          </p:grpSpPr>
          <p:sp>
            <p:nvSpPr>
              <p:cNvPr id="26" name="=label1">
                <a:extLst>
                  <a:ext uri="{FF2B5EF4-FFF2-40B4-BE49-F238E27FC236}">
                    <a16:creationId xmlns:a16="http://schemas.microsoft.com/office/drawing/2014/main" id="{34E39153-89F8-4C5B-AF2C-6CC32B6BA5FB}"/>
                  </a:ext>
                </a:extLst>
              </p:cNvPr>
              <p:cNvSpPr txBox="1"/>
              <p:nvPr/>
            </p:nvSpPr>
            <p:spPr>
              <a:xfrm>
                <a:off x="4103778" y="1939226"/>
                <a:ext cx="1343625" cy="2616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07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Oui, certainement</a:t>
                </a:r>
              </a:p>
            </p:txBody>
          </p:sp>
          <p:sp>
            <p:nvSpPr>
              <p:cNvPr id="27" name="=label2">
                <a:extLst>
                  <a:ext uri="{FF2B5EF4-FFF2-40B4-BE49-F238E27FC236}">
                    <a16:creationId xmlns:a16="http://schemas.microsoft.com/office/drawing/2014/main" id="{B68BA559-146D-445C-B972-CB4A9002B294}"/>
                  </a:ext>
                </a:extLst>
              </p:cNvPr>
              <p:cNvSpPr txBox="1"/>
              <p:nvPr/>
            </p:nvSpPr>
            <p:spPr>
              <a:xfrm>
                <a:off x="4094812" y="2249190"/>
                <a:ext cx="1338236" cy="2616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07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Total Oui</a:t>
                </a:r>
              </a:p>
            </p:txBody>
          </p:sp>
        </p:grp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5EAE24D-FD4D-403E-ABF9-6860988A00AF}"/>
                </a:ext>
              </a:extLst>
            </p:cNvPr>
            <p:cNvSpPr/>
            <p:nvPr/>
          </p:nvSpPr>
          <p:spPr>
            <a:xfrm>
              <a:off x="943611" y="1345877"/>
              <a:ext cx="180000" cy="180000"/>
            </a:xfrm>
            <a:prstGeom prst="ellipse">
              <a:avLst/>
            </a:prstGeom>
            <a:noFill/>
            <a:ln>
              <a:solidFill>
                <a:srgbClr val="13B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FAB0A5F-BE3A-4984-8A7C-4C2023D30E41}"/>
                </a:ext>
              </a:extLst>
            </p:cNvPr>
            <p:cNvSpPr/>
            <p:nvPr/>
          </p:nvSpPr>
          <p:spPr>
            <a:xfrm>
              <a:off x="943611" y="1053269"/>
              <a:ext cx="180000" cy="180000"/>
            </a:xfrm>
            <a:prstGeom prst="ellipse">
              <a:avLst/>
            </a:prstGeom>
            <a:solidFill>
              <a:srgbClr val="13B9B7"/>
            </a:solidFill>
            <a:ln>
              <a:solidFill>
                <a:srgbClr val="13B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8" name="Graphique 23">
            <a:extLst>
              <a:ext uri="{FF2B5EF4-FFF2-40B4-BE49-F238E27FC236}">
                <a16:creationId xmlns:a16="http://schemas.microsoft.com/office/drawing/2014/main" id="{3F004F2F-5974-4A4D-84EC-7C68AA9E9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920587"/>
              </p:ext>
            </p:extLst>
          </p:nvPr>
        </p:nvGraphicFramePr>
        <p:xfrm>
          <a:off x="3088293" y="2285251"/>
          <a:ext cx="1988114" cy="251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9C8883A-E8E1-451A-927E-A71CC9DD6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29563"/>
              </p:ext>
            </p:extLst>
          </p:nvPr>
        </p:nvGraphicFramePr>
        <p:xfrm>
          <a:off x="1288367" y="2285270"/>
          <a:ext cx="1811874" cy="2477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874">
                  <a:extLst>
                    <a:ext uri="{9D8B030D-6E8A-4147-A177-3AD203B41FA5}">
                      <a16:colId xmlns:a16="http://schemas.microsoft.com/office/drawing/2014/main" val="4272609747"/>
                    </a:ext>
                  </a:extLst>
                </a:gridCol>
              </a:tblGrid>
              <a:tr h="825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A la rentrée 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(septembre ou octobre)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179082"/>
                  </a:ext>
                </a:extLst>
              </a:tr>
              <a:tr h="825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A la fin de l’année 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(novembre ou décembre)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130160"/>
                  </a:ext>
                </a:extLst>
              </a:tr>
              <a:tr h="825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Début 2021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091051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9CDC1582-E3DF-4E3F-B481-2FD73C9C7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21693"/>
              </p:ext>
            </p:extLst>
          </p:nvPr>
        </p:nvGraphicFramePr>
        <p:xfrm>
          <a:off x="2199532" y="1903143"/>
          <a:ext cx="5975930" cy="64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7965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2987965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 France</a:t>
                      </a:r>
                    </a:p>
                    <a:p>
                      <a:pPr algn="ctr" fontAlgn="t"/>
                      <a:r>
                        <a:rPr lang="fr-FR" sz="900" b="0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Base « a réalisé un déplacement pro</a:t>
                      </a:r>
                    </a:p>
                    <a:p>
                      <a:pPr algn="ctr" fontAlgn="t"/>
                      <a:r>
                        <a:rPr lang="fr-FR" sz="900" b="0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en France au cours des 12 DM »  : 430 répondants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 l’étranger</a:t>
                      </a:r>
                    </a:p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Base « a réalisé un déplacement pro  </a:t>
                      </a:r>
                    </a:p>
                    <a:p>
                      <a:pPr marL="0" marR="0" lvl="0" indent="0" algn="ctr" defTabSz="68586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 l’étranger au cours des 12 DM »  : 199 répondants</a:t>
                      </a:r>
                    </a:p>
                    <a:p>
                      <a:pPr algn="ctr" fontAlgn="t"/>
                      <a:endParaRPr lang="fr-FR" sz="1200" b="0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</a:tbl>
          </a:graphicData>
        </a:graphic>
      </p:graphicFrame>
      <p:grpSp>
        <p:nvGrpSpPr>
          <p:cNvPr id="34" name="Groupe 33">
            <a:extLst>
              <a:ext uri="{FF2B5EF4-FFF2-40B4-BE49-F238E27FC236}">
                <a16:creationId xmlns:a16="http://schemas.microsoft.com/office/drawing/2014/main" id="{0C853660-2259-4345-A314-6D1081F9FAB8}"/>
              </a:ext>
            </a:extLst>
          </p:cNvPr>
          <p:cNvGrpSpPr/>
          <p:nvPr/>
        </p:nvGrpSpPr>
        <p:grpSpPr>
          <a:xfrm>
            <a:off x="4806859" y="2555503"/>
            <a:ext cx="1245714" cy="1590878"/>
            <a:chOff x="4988725" y="2184654"/>
            <a:chExt cx="1245714" cy="159087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8020AEB-F25A-46DE-A62E-421C44F5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138" y="2184654"/>
              <a:ext cx="828000" cy="8280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C01EEC-EBBB-4FD2-9C65-65B57D1D33EF}"/>
                </a:ext>
              </a:extLst>
            </p:cNvPr>
            <p:cNvSpPr/>
            <p:nvPr/>
          </p:nvSpPr>
          <p:spPr>
            <a:xfrm>
              <a:off x="4988725" y="2867591"/>
              <a:ext cx="1245714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13B9B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Au moins un déplacement envisagé en 2020</a:t>
              </a:r>
            </a:p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13B9B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49%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Image 23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06055EFF-B748-439C-B08C-D2975CA8C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18750"/>
            <a:ext cx="1828050" cy="1828050"/>
          </a:xfrm>
          <a:prstGeom prst="rect">
            <a:avLst/>
          </a:prstGeom>
        </p:spPr>
      </p:pic>
      <p:graphicFrame>
        <p:nvGraphicFramePr>
          <p:cNvPr id="41" name="Graphique 23">
            <a:extLst>
              <a:ext uri="{FF2B5EF4-FFF2-40B4-BE49-F238E27FC236}">
                <a16:creationId xmlns:a16="http://schemas.microsoft.com/office/drawing/2014/main" id="{454A30A8-DF65-468F-9006-D962DB2D9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830459"/>
              </p:ext>
            </p:extLst>
          </p:nvPr>
        </p:nvGraphicFramePr>
        <p:xfrm>
          <a:off x="6221237" y="2285251"/>
          <a:ext cx="1988114" cy="251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2" name="Groupe 41">
            <a:extLst>
              <a:ext uri="{FF2B5EF4-FFF2-40B4-BE49-F238E27FC236}">
                <a16:creationId xmlns:a16="http://schemas.microsoft.com/office/drawing/2014/main" id="{4900BC19-6007-45BB-B7FA-B1846C9D5112}"/>
              </a:ext>
            </a:extLst>
          </p:cNvPr>
          <p:cNvGrpSpPr/>
          <p:nvPr/>
        </p:nvGrpSpPr>
        <p:grpSpPr>
          <a:xfrm>
            <a:off x="7801450" y="2555503"/>
            <a:ext cx="1245714" cy="1590878"/>
            <a:chOff x="4988725" y="2184654"/>
            <a:chExt cx="1245714" cy="1590878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4B8CD291-22EB-4993-BD99-167911ABD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138" y="2184654"/>
              <a:ext cx="828000" cy="8280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F92DC1-69B7-499D-9A30-385CDF714336}"/>
                </a:ext>
              </a:extLst>
            </p:cNvPr>
            <p:cNvSpPr/>
            <p:nvPr/>
          </p:nvSpPr>
          <p:spPr>
            <a:xfrm>
              <a:off x="4988725" y="2867591"/>
              <a:ext cx="1245714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13B9B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Au moins un déplacement envisagé en 2020</a:t>
              </a:r>
            </a:p>
            <a:p>
              <a:pPr marL="0" marR="0" lvl="0" indent="0" algn="ctr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13B9B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48%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A65EBF38-7DBA-4E4C-BFFB-50F6843714E9}"/>
              </a:ext>
            </a:extLst>
          </p:cNvPr>
          <p:cNvSpPr/>
          <p:nvPr/>
        </p:nvSpPr>
        <p:spPr>
          <a:xfrm>
            <a:off x="4650072" y="2444829"/>
            <a:ext cx="196303" cy="1620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13A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ccolade fermante 36">
            <a:extLst>
              <a:ext uri="{FF2B5EF4-FFF2-40B4-BE49-F238E27FC236}">
                <a16:creationId xmlns:a16="http://schemas.microsoft.com/office/drawing/2014/main" id="{88C21F81-1838-480F-8F29-33B92442B2DC}"/>
              </a:ext>
            </a:extLst>
          </p:cNvPr>
          <p:cNvSpPr/>
          <p:nvPr/>
        </p:nvSpPr>
        <p:spPr>
          <a:xfrm>
            <a:off x="7690303" y="2444829"/>
            <a:ext cx="196303" cy="1620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13A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E5C25D8-9CA0-4CE0-92F3-C13D8CAE30EB}"/>
              </a:ext>
            </a:extLst>
          </p:cNvPr>
          <p:cNvSpPr txBox="1"/>
          <p:nvPr/>
        </p:nvSpPr>
        <p:spPr>
          <a:xfrm>
            <a:off x="6265321" y="4763624"/>
            <a:ext cx="3170420" cy="195814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différences significatives sur les sous-cibles d’intérêt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49DA65-0BBC-4564-AC0D-6D1AB59A5F59}"/>
              </a:ext>
            </a:extLst>
          </p:cNvPr>
          <p:cNvSpPr txBox="1"/>
          <p:nvPr/>
        </p:nvSpPr>
        <p:spPr>
          <a:xfrm>
            <a:off x="1377292" y="4636107"/>
            <a:ext cx="490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alibri" panose="020F0502020204030204"/>
              </a:rPr>
              <a:t>*Les modalités de réponse étant moins nombreuses qu’en première vague et ainsi la période évaluée, il est difficile de c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données avec la première vague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62710D-4EE0-4F73-AA1E-ABBE2ADE7406}"/>
              </a:ext>
            </a:extLst>
          </p:cNvPr>
          <p:cNvSpPr/>
          <p:nvPr/>
        </p:nvSpPr>
        <p:spPr>
          <a:xfrm>
            <a:off x="4892394" y="4094440"/>
            <a:ext cx="1049755" cy="530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50" b="1" i="1" dirty="0">
                <a:solidFill>
                  <a:srgbClr val="13B9B7"/>
                </a:solidFill>
                <a:latin typeface="Calibri" panose="020F0502020204030204" pitchFamily="34" charset="0"/>
              </a:rPr>
              <a:t>Rappel Juillet  : </a:t>
            </a:r>
            <a:r>
              <a:rPr lang="fr-FR" sz="1800" b="1" i="1" dirty="0">
                <a:solidFill>
                  <a:srgbClr val="13B9B7"/>
                </a:solidFill>
                <a:latin typeface="Calibri" panose="020F0502020204030204" pitchFamily="34" charset="0"/>
              </a:rPr>
              <a:t>69%</a:t>
            </a:r>
            <a:endParaRPr lang="fr-FR" sz="1800" dirty="0">
              <a:solidFill>
                <a:srgbClr val="13B9B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8D429-5C48-40DB-93B4-3044FE884EFB}"/>
              </a:ext>
            </a:extLst>
          </p:cNvPr>
          <p:cNvSpPr/>
          <p:nvPr/>
        </p:nvSpPr>
        <p:spPr>
          <a:xfrm>
            <a:off x="7869215" y="4105192"/>
            <a:ext cx="1049755" cy="530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50" b="1" i="1" dirty="0">
                <a:solidFill>
                  <a:srgbClr val="13B9B7"/>
                </a:solidFill>
                <a:latin typeface="Calibri" panose="020F0502020204030204" pitchFamily="34" charset="0"/>
              </a:rPr>
              <a:t>Rappel Juillet  : </a:t>
            </a:r>
            <a:r>
              <a:rPr lang="fr-FR" sz="1800" b="1" i="1" dirty="0">
                <a:solidFill>
                  <a:srgbClr val="13B9B7"/>
                </a:solidFill>
                <a:latin typeface="Calibri" panose="020F0502020204030204" pitchFamily="34" charset="0"/>
              </a:rPr>
              <a:t>64%</a:t>
            </a:r>
            <a:endParaRPr lang="fr-FR" sz="1800" dirty="0">
              <a:solidFill>
                <a:srgbClr val="13B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1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052D3077-61E8-4888-9C7B-A98836307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01940"/>
              </p:ext>
            </p:extLst>
          </p:nvPr>
        </p:nvGraphicFramePr>
        <p:xfrm>
          <a:off x="228600" y="1701164"/>
          <a:ext cx="8718451" cy="30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0451">
                  <a:extLst>
                    <a:ext uri="{9D8B030D-6E8A-4147-A177-3AD203B41FA5}">
                      <a16:colId xmlns:a16="http://schemas.microsoft.com/office/drawing/2014/main" val="310920450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0022285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200249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70042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97911050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L'usage des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outils de visio-conférence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limiter vos déplacements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38642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L'anticipation maximale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déplacements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29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possibilité pour les salariés de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choisir ou de modifier vos choix en matière d'hébergement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8662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possibilité pour les salariés de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modifier les modes de transport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selon ce qui leur convient le mieux et leur ressenti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85569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flexibilité pour réserver des tarifs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contraintes en termes d'annulation, de frais de modification ou de délai de réservations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05365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Empêcher le recours à des prestataires non référencés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l'entreprise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37277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prédilection pour les trajets directs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30237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L'utilisation exclusive d'un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 privilégié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système de réservations interne (agence de voyage)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1245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grande autonomie pour les salariés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dans l'organisation de leurs déplacements (dates de départ et de retours)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3018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place d'une liste de fournisseurs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offrant les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garanties de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 sanitaire 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spécifiques au Covid-19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21702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réservation de classes de confort</a:t>
                      </a: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 catégories d'hôtels ou de véhicules </a:t>
                      </a:r>
                      <a:r>
                        <a:rPr lang="fr-F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supérieurs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21845"/>
                  </a:ext>
                </a:extLst>
              </a:tr>
            </a:tbl>
          </a:graphicData>
        </a:graphic>
      </p:graphicFrame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43803" y="40513"/>
            <a:ext cx="8400197" cy="752968"/>
          </a:xfrm>
        </p:spPr>
        <p:txBody>
          <a:bodyPr wrap="square" anchor="ctr"/>
          <a:lstStyle/>
          <a:p>
            <a:pPr>
              <a:lnSpc>
                <a:spcPts val="2600"/>
              </a:lnSpc>
            </a:pPr>
            <a:r>
              <a:rPr lang="fr-FR" sz="1800" dirty="0"/>
              <a:t>Comme en juillet, les salariés semblent convaincus et souhaitent que les entreprises pérennisent un grand nombre de nouvelles règles en matière de déplacements.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1287780" y="880361"/>
            <a:ext cx="7802880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I2 : A l’avenir, pensez-vous que votre entreprise va pérenniser les nouvelles règles en matière de déplacements décidées avec le Covid-19 ? Parmi ces règles, quelles seraient celles que vous souhaiteriez voir subsister ?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dont l’entreprise a mis en application la mesure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DBE7C-7E24-4E41-A1D2-7D9E45131C59}"/>
              </a:ext>
            </a:extLst>
          </p:cNvPr>
          <p:cNvSpPr/>
          <p:nvPr/>
        </p:nvSpPr>
        <p:spPr>
          <a:xfrm>
            <a:off x="5016772" y="1362492"/>
            <a:ext cx="1490708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71" rtl="0" eaLnBrk="1" fontAlgn="ctr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Oui, votre entreprise va les pérenniser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0A7666-8E30-40B2-86E1-65F0661F4032}"/>
              </a:ext>
            </a:extLst>
          </p:cNvPr>
          <p:cNvSpPr/>
          <p:nvPr/>
        </p:nvSpPr>
        <p:spPr>
          <a:xfrm>
            <a:off x="6853192" y="1362492"/>
            <a:ext cx="1490708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71" rtl="0" eaLnBrk="1" fontAlgn="ctr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Je souhaite les pérenniser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3404B8-3D7B-4863-A828-27AC8C8F7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1" y="727915"/>
            <a:ext cx="828000" cy="828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3D40ECE-56D2-4BB4-BF5A-975CDE319848}"/>
              </a:ext>
            </a:extLst>
          </p:cNvPr>
          <p:cNvGrpSpPr/>
          <p:nvPr/>
        </p:nvGrpSpPr>
        <p:grpSpPr>
          <a:xfrm>
            <a:off x="5167162" y="1414503"/>
            <a:ext cx="2911209" cy="3312000"/>
            <a:chOff x="5167162" y="1330683"/>
            <a:chExt cx="2911209" cy="3450808"/>
          </a:xfrm>
        </p:grpSpPr>
        <p:graphicFrame>
          <p:nvGraphicFramePr>
            <p:cNvPr id="42" name="Graphique 41">
              <a:extLst>
                <a:ext uri="{FF2B5EF4-FFF2-40B4-BE49-F238E27FC236}">
                  <a16:creationId xmlns:a16="http://schemas.microsoft.com/office/drawing/2014/main" id="{3280FF27-CEB6-4FBC-ADA8-5C6BDE1496D7}"/>
                </a:ext>
              </a:extLst>
            </p:cNvPr>
            <p:cNvGraphicFramePr/>
            <p:nvPr/>
          </p:nvGraphicFramePr>
          <p:xfrm>
            <a:off x="5167162" y="1330683"/>
            <a:ext cx="1563271" cy="33900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EAC0EDB1-A2F0-470C-8160-FC59A55AC898}"/>
                </a:ext>
              </a:extLst>
            </p:cNvPr>
            <p:cNvGraphicFramePr/>
            <p:nvPr/>
          </p:nvGraphicFramePr>
          <p:xfrm>
            <a:off x="6515100" y="1663065"/>
            <a:ext cx="1563271" cy="3118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F4A63-A1A3-44FB-849E-346E4450E6E4}"/>
              </a:ext>
            </a:extLst>
          </p:cNvPr>
          <p:cNvSpPr/>
          <p:nvPr/>
        </p:nvSpPr>
        <p:spPr>
          <a:xfrm>
            <a:off x="8122920" y="1187232"/>
            <a:ext cx="86868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ctr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Différentiel L’entreprise – souhait perso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BC73695-3AC5-486C-B2E7-410D20E27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1551"/>
              </p:ext>
            </p:extLst>
          </p:nvPr>
        </p:nvGraphicFramePr>
        <p:xfrm>
          <a:off x="8127600" y="1701163"/>
          <a:ext cx="864000" cy="30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4236306514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67396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0482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92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00943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2107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23942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595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4474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80360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5917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9A57CD"/>
                          </a:solidFill>
                          <a:effectLst/>
                          <a:latin typeface="+mn-lt"/>
                        </a:rPr>
                        <a:t>-18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10226"/>
                  </a:ext>
                </a:extLst>
              </a:tr>
            </a:tbl>
          </a:graphicData>
        </a:graphic>
      </p:graphicFrame>
      <p:grpSp>
        <p:nvGrpSpPr>
          <p:cNvPr id="22" name="Groupe 21">
            <a:extLst>
              <a:ext uri="{FF2B5EF4-FFF2-40B4-BE49-F238E27FC236}">
                <a16:creationId xmlns:a16="http://schemas.microsoft.com/office/drawing/2014/main" id="{0C88E984-CEFB-4246-B8D3-D799128B48C5}"/>
              </a:ext>
            </a:extLst>
          </p:cNvPr>
          <p:cNvGrpSpPr/>
          <p:nvPr/>
        </p:nvGrpSpPr>
        <p:grpSpPr>
          <a:xfrm>
            <a:off x="3124883" y="4748486"/>
            <a:ext cx="5741231" cy="226591"/>
            <a:chOff x="3320323" y="4710886"/>
            <a:chExt cx="5741231" cy="22659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C5B6532-30DE-4BF5-B6F3-A56F44BA5E7B}"/>
                </a:ext>
              </a:extLst>
            </p:cNvPr>
            <p:cNvSpPr txBox="1"/>
            <p:nvPr/>
          </p:nvSpPr>
          <p:spPr>
            <a:xfrm>
              <a:off x="3320323" y="471088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50B98D3-7CEB-4C26-945C-0170A825ACCF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6B5C2050-9223-42D3-90E9-AB2DADFFF5EC}"/>
              </a:ext>
            </a:extLst>
          </p:cNvPr>
          <p:cNvSpPr txBox="1"/>
          <p:nvPr/>
        </p:nvSpPr>
        <p:spPr>
          <a:xfrm>
            <a:off x="5606321" y="4188729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rgbClr val="DD4B5A"/>
                </a:solidFill>
                <a:latin typeface="Calibri" panose="020F0502020204030204"/>
                <a:sym typeface="Wingdings 3" panose="05040102010807070707" pitchFamily="18" charset="2"/>
              </a:rPr>
              <a:t>-10 (66%)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DBBD432-E64E-47F9-8423-92F7E0408FC7}"/>
              </a:ext>
            </a:extLst>
          </p:cNvPr>
          <p:cNvSpPr txBox="1"/>
          <p:nvPr/>
        </p:nvSpPr>
        <p:spPr>
          <a:xfrm>
            <a:off x="5492021" y="4455429"/>
            <a:ext cx="697043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</a:t>
            </a:r>
            <a:r>
              <a:rPr lang="fr-FR" sz="800" dirty="0">
                <a:solidFill>
                  <a:srgbClr val="DD4B5A"/>
                </a:solidFill>
                <a:latin typeface="Calibri" panose="020F0502020204030204"/>
                <a:sym typeface="Wingdings 3" panose="05040102010807070707" pitchFamily="18" charset="2"/>
              </a:rPr>
              <a:t>-10 (61%)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DD4B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557177-666A-4DD5-B333-A714163B1E69}"/>
              </a:ext>
            </a:extLst>
          </p:cNvPr>
          <p:cNvSpPr txBox="1"/>
          <p:nvPr/>
        </p:nvSpPr>
        <p:spPr>
          <a:xfrm>
            <a:off x="5751747" y="3659142"/>
            <a:ext cx="565233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 : </a:t>
            </a:r>
            <a:r>
              <a:rPr lang="fr-FR" sz="700" b="1" dirty="0">
                <a:solidFill>
                  <a:srgbClr val="00B050"/>
                </a:solidFill>
              </a:rPr>
              <a:t>73%</a:t>
            </a:r>
            <a:endParaRPr lang="fr-FR" sz="700" b="1" dirty="0">
              <a:solidFill>
                <a:srgbClr val="C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4E598F-731E-4C3D-90EC-EB4818E185BA}"/>
              </a:ext>
            </a:extLst>
          </p:cNvPr>
          <p:cNvSpPr txBox="1"/>
          <p:nvPr/>
        </p:nvSpPr>
        <p:spPr>
          <a:xfrm>
            <a:off x="5762126" y="3399494"/>
            <a:ext cx="63021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CSP C : </a:t>
            </a:r>
            <a:r>
              <a:rPr lang="fr-FR" sz="700" b="1" dirty="0">
                <a:solidFill>
                  <a:srgbClr val="00B050"/>
                </a:solidFill>
              </a:rPr>
              <a:t>45%</a:t>
            </a:r>
            <a:endParaRPr lang="fr-FR" sz="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3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D61E3C5-07BC-4065-AFDF-2C169C519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PROCHAINES ECHEANCES</a:t>
            </a:r>
          </a:p>
        </p:txBody>
      </p:sp>
    </p:spTree>
    <p:extLst>
      <p:ext uri="{BB962C8B-B14F-4D97-AF65-F5344CB8AC3E}">
        <p14:creationId xmlns:p14="http://schemas.microsoft.com/office/powerpoint/2010/main" val="359284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294D-6F77-4107-A2C1-4AA52F7C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81" y="206994"/>
            <a:ext cx="8107185" cy="425030"/>
          </a:xfrm>
        </p:spPr>
        <p:txBody>
          <a:bodyPr/>
          <a:lstStyle/>
          <a:p>
            <a:r>
              <a:rPr lang="fr-FR" dirty="0">
                <a:solidFill>
                  <a:srgbClr val="13B9B7"/>
                </a:solidFill>
              </a:rPr>
              <a:t>7 faits marquants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FE098D-85F8-4E3B-B02A-77FB7D9A8E3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9480" y="569272"/>
            <a:ext cx="8425039" cy="40049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sz="2000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Un</a:t>
            </a:r>
            <a:r>
              <a:rPr lang="fr-FR" sz="2000" b="1" dirty="0"/>
              <a:t> frémissement de reprise pour les déplacements professionnels en France </a:t>
            </a:r>
            <a:r>
              <a:rPr lang="fr-FR" sz="2000" i="1" dirty="0"/>
              <a:t>VS</a:t>
            </a:r>
            <a:r>
              <a:rPr lang="fr-FR" sz="2000" b="1" i="1" dirty="0"/>
              <a:t> </a:t>
            </a:r>
            <a:r>
              <a:rPr lang="fr-FR" sz="2000" dirty="0"/>
              <a:t>des</a:t>
            </a:r>
            <a:r>
              <a:rPr lang="fr-FR" sz="2000" b="1" dirty="0"/>
              <a:t> déplacements à l’étranger </a:t>
            </a:r>
            <a:r>
              <a:rPr lang="fr-FR" sz="2000" dirty="0"/>
              <a:t>mis en </a:t>
            </a:r>
            <a:r>
              <a:rPr lang="fr-FR" sz="2000" b="1" dirty="0"/>
              <a:t>stand-by </a:t>
            </a:r>
            <a:r>
              <a:rPr lang="fr-FR" sz="2000" dirty="0"/>
              <a:t>notamment pour les déplacements hors UE</a:t>
            </a:r>
            <a:r>
              <a:rPr lang="fr-FR" sz="1800" dirty="0"/>
              <a:t>.</a:t>
            </a:r>
            <a:r>
              <a:rPr lang="fr-FR" sz="1400" dirty="0"/>
              <a:t>(</a:t>
            </a:r>
            <a:r>
              <a:rPr lang="fr-FR" sz="1200" dirty="0"/>
              <a:t>Effet d’incertitude –politique de quarantaine et de risque plus important)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Des voyages </a:t>
            </a:r>
            <a:r>
              <a:rPr lang="fr-FR" sz="2000" b="1" dirty="0"/>
              <a:t>qui continuent d’être fortement encadrés </a:t>
            </a:r>
            <a:r>
              <a:rPr lang="fr-FR" sz="2000" dirty="0"/>
              <a:t>par des règles (</a:t>
            </a:r>
            <a:r>
              <a:rPr lang="fr-FR" sz="1400" dirty="0"/>
              <a:t>dont les principales restent l’usage de la visio-conférence, l’anticipation des déplacements, privilégier les trajets directs ) </a:t>
            </a:r>
            <a:r>
              <a:rPr lang="fr-FR" sz="2000" dirty="0"/>
              <a:t>avec quand même, un peu plus de souplesse notamment vis-à-vis des RDV à caractère commercial vs d’autres modes d’interactions (MICE)  </a:t>
            </a:r>
            <a:r>
              <a:rPr lang="fr-FR" sz="1200" dirty="0"/>
              <a:t>(Importance de remettre des collaborateurs sur le terrain pour relancer l’activité en particulier pour les PME&amp;PMI)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Un </a:t>
            </a:r>
            <a:r>
              <a:rPr lang="fr-FR" sz="2000" b="1" dirty="0"/>
              <a:t>avenir à court et moyen termes pour le moins flou</a:t>
            </a:r>
            <a:r>
              <a:rPr lang="fr-FR" sz="2000" dirty="0"/>
              <a:t>, avec beaucoup d’inconnus et d’incertitudes malgré le </a:t>
            </a:r>
            <a:r>
              <a:rPr lang="fr-FR" sz="2000" b="1" dirty="0"/>
              <a:t>bon retour d’expérience voyage </a:t>
            </a:r>
            <a:r>
              <a:rPr lang="fr-FR" sz="2000" dirty="0"/>
              <a:t>(en amélioration) en période COVID, la </a:t>
            </a:r>
            <a:r>
              <a:rPr lang="fr-FR" sz="2000" b="1" dirty="0"/>
              <a:t>disponibilité</a:t>
            </a:r>
            <a:r>
              <a:rPr lang="fr-FR" sz="2000" dirty="0"/>
              <a:t> des voyageurs pour se faire </a:t>
            </a:r>
            <a:r>
              <a:rPr lang="fr-FR" sz="2000" b="1" dirty="0"/>
              <a:t>tester</a:t>
            </a:r>
            <a:r>
              <a:rPr lang="fr-FR" sz="2000" dirty="0"/>
              <a:t>. </a:t>
            </a:r>
            <a:r>
              <a:rPr lang="fr-FR" sz="1200" dirty="0"/>
              <a:t>(Effet bénéfique la généralisation de mesures sanitaires et de distanciation prises par les transporteurs et les hôteliers en juin/juillet ),</a:t>
            </a:r>
          </a:p>
        </p:txBody>
      </p:sp>
    </p:spTree>
    <p:extLst>
      <p:ext uri="{BB962C8B-B14F-4D97-AF65-F5344CB8AC3E}">
        <p14:creationId xmlns:p14="http://schemas.microsoft.com/office/powerpoint/2010/main" val="8372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8BB5D931-658D-410B-805C-FF7384F78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09489"/>
              </p:ext>
            </p:extLst>
          </p:nvPr>
        </p:nvGraphicFramePr>
        <p:xfrm>
          <a:off x="973289" y="1219861"/>
          <a:ext cx="7624801" cy="3240000"/>
        </p:xfrm>
        <a:graphic>
          <a:graphicData uri="http://schemas.openxmlformats.org/drawingml/2006/table">
            <a:tbl>
              <a:tblPr/>
              <a:tblGrid>
                <a:gridCol w="36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>
                          <a:tab pos="265113" algn="l"/>
                        </a:tabLst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Etude barométrique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basée sur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vagues d’interrogation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réalisée auprès d’un échantillon de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voyageurs professionnels salariés des entreprises de 250 employés ou plus et ayant effectué au cours des 12 derniers mois au moins un déplacement professionnel de 200 kms ou plus</a:t>
                      </a:r>
                    </a:p>
                  </a:txBody>
                  <a:tcPr marR="180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Echantillon interrogé en ligne sur système CAWI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 Assisted Web Interview)</a:t>
                      </a:r>
                    </a:p>
                  </a:txBody>
                  <a:tcPr marR="144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</a:pPr>
                      <a:endParaRPr kumimoji="0" lang="fr-FR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interviews de la vague 2 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ont été réalisées du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au 28 septembre 2020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 </a:t>
                      </a: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interviews de la vague 1</a:t>
                      </a: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ont été réalisées du </a:t>
                      </a:r>
                      <a:r>
                        <a:rPr kumimoji="0" lang="fr-FR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D19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au 16 juillet 2020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  <a:defRPr/>
                      </a:pPr>
                      <a:endParaRPr kumimoji="0" lang="fr-FR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D19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R="144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2AFB6"/>
                        </a:buClr>
                        <a:buSzTx/>
                        <a:buFont typeface="Webdings" panose="05030102010509060703" pitchFamily="18" charset="2"/>
                        <a:buChar char="4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OpinionWay a réalisé cette enquête en appliquant les procédures</a:t>
                      </a:r>
                      <a:b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 règles de la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norme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 20252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R="144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AF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itre 3">
            <a:extLst>
              <a:ext uri="{FF2B5EF4-FFF2-40B4-BE49-F238E27FC236}">
                <a16:creationId xmlns:a16="http://schemas.microsoft.com/office/drawing/2014/main" id="{4D2EC826-7B97-4296-AC45-35051D2A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pPr>
              <a:lnSpc>
                <a:spcPts val="2000"/>
              </a:lnSpc>
            </a:pPr>
            <a:r>
              <a:rPr lang="fr-FR" sz="2000" dirty="0"/>
              <a:t>Méthodologie de l’Observatoire</a:t>
            </a:r>
          </a:p>
        </p:txBody>
      </p:sp>
      <p:sp>
        <p:nvSpPr>
          <p:cNvPr id="31" name="Ellipse 17">
            <a:extLst>
              <a:ext uri="{FF2B5EF4-FFF2-40B4-BE49-F238E27FC236}">
                <a16:creationId xmlns:a16="http://schemas.microsoft.com/office/drawing/2014/main" id="{9AE6AFB9-424E-44DF-AD23-7707C952621B}"/>
              </a:ext>
            </a:extLst>
          </p:cNvPr>
          <p:cNvSpPr>
            <a:spLocks noChangeAspect="1"/>
          </p:cNvSpPr>
          <p:nvPr/>
        </p:nvSpPr>
        <p:spPr>
          <a:xfrm>
            <a:off x="730289" y="969687"/>
            <a:ext cx="486000" cy="498095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lipse 18">
            <a:extLst>
              <a:ext uri="{FF2B5EF4-FFF2-40B4-BE49-F238E27FC236}">
                <a16:creationId xmlns:a16="http://schemas.microsoft.com/office/drawing/2014/main" id="{45CFABA1-C023-4AB6-AFC4-C1B950175E60}"/>
              </a:ext>
            </a:extLst>
          </p:cNvPr>
          <p:cNvSpPr>
            <a:spLocks noChangeAspect="1"/>
          </p:cNvSpPr>
          <p:nvPr/>
        </p:nvSpPr>
        <p:spPr>
          <a:xfrm>
            <a:off x="686740" y="2059871"/>
            <a:ext cx="486000" cy="498095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e 19">
            <a:extLst>
              <a:ext uri="{FF2B5EF4-FFF2-40B4-BE49-F238E27FC236}">
                <a16:creationId xmlns:a16="http://schemas.microsoft.com/office/drawing/2014/main" id="{7E149734-6543-4793-A34B-D5822D9C5ECB}"/>
              </a:ext>
            </a:extLst>
          </p:cNvPr>
          <p:cNvSpPr>
            <a:spLocks noChangeAspect="1"/>
          </p:cNvSpPr>
          <p:nvPr/>
        </p:nvSpPr>
        <p:spPr>
          <a:xfrm>
            <a:off x="686740" y="2774236"/>
            <a:ext cx="486000" cy="498095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20">
            <a:extLst>
              <a:ext uri="{FF2B5EF4-FFF2-40B4-BE49-F238E27FC236}">
                <a16:creationId xmlns:a16="http://schemas.microsoft.com/office/drawing/2014/main" id="{E46C99A9-7C13-44FC-8293-C5E6508F2C9C}"/>
              </a:ext>
            </a:extLst>
          </p:cNvPr>
          <p:cNvSpPr>
            <a:spLocks noChangeAspect="1"/>
          </p:cNvSpPr>
          <p:nvPr/>
        </p:nvSpPr>
        <p:spPr>
          <a:xfrm>
            <a:off x="686740" y="3478853"/>
            <a:ext cx="486000" cy="498095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6" descr="D:\01-OWay\GRAPHISMES\Methodo\white-05.png">
            <a:extLst>
              <a:ext uri="{FF2B5EF4-FFF2-40B4-BE49-F238E27FC236}">
                <a16:creationId xmlns:a16="http://schemas.microsoft.com/office/drawing/2014/main" id="{B9235A23-61FA-4988-B9D1-1FEBB353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89" y="1030653"/>
            <a:ext cx="351000" cy="359735"/>
          </a:xfrm>
          <a:prstGeom prst="rect">
            <a:avLst/>
          </a:prstGeom>
          <a:noFill/>
        </p:spPr>
      </p:pic>
      <p:pic>
        <p:nvPicPr>
          <p:cNvPr id="37" name="Picture 3" descr="D:\01-OWay\GRAPHISMES\Methodo\white-02.png">
            <a:extLst>
              <a:ext uri="{FF2B5EF4-FFF2-40B4-BE49-F238E27FC236}">
                <a16:creationId xmlns:a16="http://schemas.microsoft.com/office/drawing/2014/main" id="{08187228-9CF1-4EEF-9D3E-3B225706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62" y="2127433"/>
            <a:ext cx="354157" cy="362971"/>
          </a:xfrm>
          <a:prstGeom prst="rect">
            <a:avLst/>
          </a:prstGeom>
          <a:noFill/>
        </p:spPr>
      </p:pic>
      <p:pic>
        <p:nvPicPr>
          <p:cNvPr id="38" name="Picture 4" descr="D:\01-OWay\GRAPHISMES\Methodo\white-03.png">
            <a:extLst>
              <a:ext uri="{FF2B5EF4-FFF2-40B4-BE49-F238E27FC236}">
                <a16:creationId xmlns:a16="http://schemas.microsoft.com/office/drawing/2014/main" id="{D296B0EE-8384-4021-B12D-A6E377AA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40" y="2828128"/>
            <a:ext cx="351000" cy="359735"/>
          </a:xfrm>
          <a:prstGeom prst="rect">
            <a:avLst/>
          </a:prstGeom>
          <a:noFill/>
        </p:spPr>
      </p:pic>
      <p:pic>
        <p:nvPicPr>
          <p:cNvPr id="39" name="Picture 2" descr="D:\01-OWay\GRAPHISMES\Methodo\AFNOR-01.png">
            <a:extLst>
              <a:ext uri="{FF2B5EF4-FFF2-40B4-BE49-F238E27FC236}">
                <a16:creationId xmlns:a16="http://schemas.microsoft.com/office/drawing/2014/main" id="{6424C51F-4F63-46B3-8C59-AF7D7EA8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35" y="3576930"/>
            <a:ext cx="294610" cy="30194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297413-7476-4A31-A412-C13FD30651E3}"/>
              </a:ext>
            </a:extLst>
          </p:cNvPr>
          <p:cNvSpPr/>
          <p:nvPr/>
        </p:nvSpPr>
        <p:spPr>
          <a:xfrm>
            <a:off x="7086600" y="2872740"/>
            <a:ext cx="1981200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FAB863F7-2463-46E7-9541-965373164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25816" y="2826256"/>
            <a:ext cx="2218184" cy="2218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970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294D-6F77-4107-A2C1-4AA52F7C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81" y="206994"/>
            <a:ext cx="8107185" cy="425030"/>
          </a:xfrm>
        </p:spPr>
        <p:txBody>
          <a:bodyPr/>
          <a:lstStyle/>
          <a:p>
            <a:r>
              <a:rPr lang="fr-FR" dirty="0">
                <a:solidFill>
                  <a:srgbClr val="13B9B7"/>
                </a:solidFill>
              </a:rPr>
              <a:t>7 faits marquants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FE098D-85F8-4E3B-B02A-77FB7D9A8E3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0277" y="708224"/>
            <a:ext cx="8443445" cy="4004955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fr-FR" sz="2000" dirty="0"/>
              <a:t>Des voyageurs </a:t>
            </a:r>
            <a:r>
              <a:rPr lang="fr-FR" sz="2000" b="1" dirty="0"/>
              <a:t>toujours très « réceptifs » aux mesures</a:t>
            </a:r>
            <a:r>
              <a:rPr lang="fr-FR" sz="2000" dirty="0"/>
              <a:t> visant à améliorer leurs déplacements et aux mesures sanitaires </a:t>
            </a:r>
            <a:r>
              <a:rPr lang="fr-FR" sz="2000" b="1" dirty="0"/>
              <a:t>qui pourraient ou seraient souhaitables d’être mises en place</a:t>
            </a:r>
            <a:r>
              <a:rPr lang="fr-FR" sz="2000" dirty="0"/>
              <a:t> dans le cadre des déplacements </a:t>
            </a:r>
            <a:r>
              <a:rPr lang="fr-FR" sz="1200" dirty="0"/>
              <a:t>(76% des voyageurs exerceraient </a:t>
            </a:r>
            <a:r>
              <a:rPr lang="fr-FR" sz="1200" b="1" dirty="0"/>
              <a:t>leur droit de retrait</a:t>
            </a:r>
            <a:r>
              <a:rPr lang="fr-FR" sz="1200" dirty="0"/>
              <a:t> s’ils jugeaient que les mesures sanitaires n’étaient pas respectées pour leur déplacement.)</a:t>
            </a:r>
            <a:endParaRPr lang="fr-FR" sz="2000" b="1" dirty="0"/>
          </a:p>
          <a:p>
            <a:pPr marL="457200" indent="-457200">
              <a:buFont typeface="+mj-lt"/>
              <a:buAutoNum type="arabicPeriod" startAt="4"/>
            </a:pPr>
            <a:r>
              <a:rPr lang="fr-FR" sz="2000" dirty="0"/>
              <a:t>Les attentes en termes </a:t>
            </a:r>
            <a:r>
              <a:rPr lang="fr-FR" sz="2000" b="1" dirty="0"/>
              <a:t>d’assistance et d’encadrement « </a:t>
            </a:r>
            <a:r>
              <a:rPr lang="fr-FR" sz="2000" b="1" dirty="0" err="1"/>
              <a:t>covid</a:t>
            </a:r>
            <a:r>
              <a:rPr lang="fr-FR" sz="2000" b="1" dirty="0"/>
              <a:t> »</a:t>
            </a:r>
            <a:r>
              <a:rPr lang="fr-FR" sz="2000" dirty="0"/>
              <a:t> plus prononcées pour les déplacements à l’international </a:t>
            </a:r>
            <a:r>
              <a:rPr lang="fr-FR" sz="1200" dirty="0"/>
              <a:t>( </a:t>
            </a:r>
            <a:r>
              <a:rPr lang="fr-FR" sz="1200" b="1" dirty="0"/>
              <a:t>Effet « bulle » de la France</a:t>
            </a:r>
            <a:r>
              <a:rPr lang="fr-FR" sz="1200" dirty="0"/>
              <a:t> par rapport aux autres destinations avec des niveaux de prise en charge très différents)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r-FR" sz="2000" b="1" dirty="0"/>
              <a:t>L’importance de se déplacer vécue différemment</a:t>
            </a:r>
            <a:r>
              <a:rPr lang="fr-FR" sz="2000" dirty="0"/>
              <a:t> entre les déplacements domestiques et internationaux (54% vs 67%) avec un caractère plus indispensable s’agissant des déplacements à l’étranger (</a:t>
            </a:r>
            <a:r>
              <a:rPr lang="fr-FR" sz="1200" dirty="0"/>
              <a:t>Effet Culturel et business practices)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r-FR" sz="1800" dirty="0"/>
              <a:t>Enfin</a:t>
            </a:r>
            <a:r>
              <a:rPr lang="fr-FR" sz="1800" b="1" dirty="0"/>
              <a:t>, de nouvelles organisations du travail (Visio et par extension le Télétravail) </a:t>
            </a:r>
            <a:r>
              <a:rPr lang="fr-FR" sz="1800" dirty="0"/>
              <a:t>qui bouleversent (durablement?) </a:t>
            </a:r>
            <a:r>
              <a:rPr lang="fr-FR" sz="1800" b="1" dirty="0"/>
              <a:t>les politiques de déplacements – Nouveaux types de déplacements </a:t>
            </a:r>
            <a:r>
              <a:rPr lang="fr-FR" sz="1800" dirty="0"/>
              <a:t>comme le domicile-travail « moyenne distance » sous l’effet du déploiement du Télétravail</a:t>
            </a:r>
          </a:p>
          <a:p>
            <a:pPr marL="457200" indent="-457200">
              <a:buFont typeface="+mj-lt"/>
              <a:buAutoNum type="arabicPeriod" startAt="4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5590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D2EC826-7B97-4296-AC45-35051D2A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47" y="156434"/>
            <a:ext cx="8009714" cy="648899"/>
          </a:xfrm>
        </p:spPr>
        <p:txBody>
          <a:bodyPr wrap="square" anchor="ctr"/>
          <a:lstStyle/>
          <a:p>
            <a:pPr>
              <a:lnSpc>
                <a:spcPts val="2000"/>
              </a:lnSpc>
            </a:pPr>
            <a:r>
              <a:rPr lang="fr-FR" sz="2000" dirty="0"/>
              <a:t>Prochaines vagues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DB3A1-5699-4D48-8F58-83F7D447E406}"/>
              </a:ext>
            </a:extLst>
          </p:cNvPr>
          <p:cNvSpPr txBox="1"/>
          <p:nvPr/>
        </p:nvSpPr>
        <p:spPr>
          <a:xfrm>
            <a:off x="358140" y="1083922"/>
            <a:ext cx="8427720" cy="796135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Une investigation sur un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trend long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(7 mois) avec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4 temps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d’interrogation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BBB73-303C-4A4E-B341-D06A8B980E44}"/>
              </a:ext>
            </a:extLst>
          </p:cNvPr>
          <p:cNvSpPr/>
          <p:nvPr/>
        </p:nvSpPr>
        <p:spPr>
          <a:xfrm>
            <a:off x="358140" y="1985635"/>
            <a:ext cx="8427720" cy="2205365"/>
          </a:xfrm>
          <a:prstGeom prst="rect">
            <a:avLst/>
          </a:prstGeom>
          <a:noFill/>
          <a:ln>
            <a:solidFill>
              <a:srgbClr val="13A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83F7C229-302A-4C02-A08D-DBC2C37BDC49}"/>
              </a:ext>
            </a:extLst>
          </p:cNvPr>
          <p:cNvSpPr/>
          <p:nvPr/>
        </p:nvSpPr>
        <p:spPr>
          <a:xfrm>
            <a:off x="480555" y="2095500"/>
            <a:ext cx="2186445" cy="735330"/>
          </a:xfrm>
          <a:prstGeom prst="homePlate">
            <a:avLst/>
          </a:prstGeom>
          <a:solidFill>
            <a:srgbClr val="37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Vague 1 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Mi-juillet</a:t>
            </a: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13F29B02-3360-4890-A283-884473EA1FC0}"/>
              </a:ext>
            </a:extLst>
          </p:cNvPr>
          <p:cNvSpPr/>
          <p:nvPr/>
        </p:nvSpPr>
        <p:spPr>
          <a:xfrm>
            <a:off x="2575560" y="2095500"/>
            <a:ext cx="2186445" cy="735330"/>
          </a:xfrm>
          <a:prstGeom prst="chevron">
            <a:avLst/>
          </a:prstGeom>
          <a:solidFill>
            <a:srgbClr val="37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Vague 2 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 septembre</a:t>
            </a: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EA300879-6FBE-4392-BB55-E5A8719F7267}"/>
              </a:ext>
            </a:extLst>
          </p:cNvPr>
          <p:cNvSpPr/>
          <p:nvPr/>
        </p:nvSpPr>
        <p:spPr>
          <a:xfrm>
            <a:off x="4602480" y="2095500"/>
            <a:ext cx="2186445" cy="735330"/>
          </a:xfrm>
          <a:prstGeom prst="chevron">
            <a:avLst/>
          </a:prstGeom>
          <a:solidFill>
            <a:srgbClr val="37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Vague 3 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Mi-Novembre</a:t>
            </a:r>
          </a:p>
        </p:txBody>
      </p:sp>
      <p:sp>
        <p:nvSpPr>
          <p:cNvPr id="21" name="Flèche : chevron 20">
            <a:extLst>
              <a:ext uri="{FF2B5EF4-FFF2-40B4-BE49-F238E27FC236}">
                <a16:creationId xmlns:a16="http://schemas.microsoft.com/office/drawing/2014/main" id="{0D31C419-04E8-47A6-86D4-94C5C498C1B1}"/>
              </a:ext>
            </a:extLst>
          </p:cNvPr>
          <p:cNvSpPr/>
          <p:nvPr/>
        </p:nvSpPr>
        <p:spPr>
          <a:xfrm>
            <a:off x="6537960" y="2095500"/>
            <a:ext cx="2186445" cy="735330"/>
          </a:xfrm>
          <a:prstGeom prst="chevron">
            <a:avLst/>
          </a:prstGeom>
          <a:solidFill>
            <a:srgbClr val="37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Vague 4 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chemeClr val="tx1"/>
                </a:solidFill>
                <a:latin typeface="Calibri" panose="020F0502020204030204"/>
              </a:rPr>
              <a:t>Mi Janvier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059884-0929-44C9-8DF8-E34310DB205B}"/>
              </a:ext>
            </a:extLst>
          </p:cNvPr>
          <p:cNvSpPr txBox="1"/>
          <p:nvPr/>
        </p:nvSpPr>
        <p:spPr>
          <a:xfrm>
            <a:off x="480555" y="3142404"/>
            <a:ext cx="188164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Résultats 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juillet / début août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E60C80-4192-4C99-9C17-10620E614CAD}"/>
              </a:ext>
            </a:extLst>
          </p:cNvPr>
          <p:cNvSpPr txBox="1"/>
          <p:nvPr/>
        </p:nvSpPr>
        <p:spPr>
          <a:xfrm>
            <a:off x="2646213" y="3142404"/>
            <a:ext cx="188164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Résultats 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Mi-octobre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444B1D-6932-4772-81D4-C0CC0304ADC8}"/>
              </a:ext>
            </a:extLst>
          </p:cNvPr>
          <p:cNvSpPr txBox="1"/>
          <p:nvPr/>
        </p:nvSpPr>
        <p:spPr>
          <a:xfrm>
            <a:off x="6643650" y="3142404"/>
            <a:ext cx="1881645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Résultats 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 </a:t>
            </a:r>
            <a:r>
              <a:rPr lang="fr-FR" dirty="0">
                <a:latin typeface="Calibri" panose="020F0502020204030204"/>
              </a:rPr>
              <a:t>Janvier</a:t>
            </a: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début </a:t>
            </a:r>
            <a:r>
              <a:rPr lang="fr-FR" dirty="0">
                <a:latin typeface="Calibri" panose="020F0502020204030204"/>
              </a:rPr>
              <a:t>Février</a:t>
            </a:r>
            <a:endParaRPr kumimoji="0" lang="fr-FR" sz="134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52D802F-5A82-418B-AB5A-54F0BB26474F}"/>
              </a:ext>
            </a:extLst>
          </p:cNvPr>
          <p:cNvSpPr txBox="1"/>
          <p:nvPr/>
        </p:nvSpPr>
        <p:spPr>
          <a:xfrm>
            <a:off x="4762005" y="3142404"/>
            <a:ext cx="1881645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Résultats 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 </a:t>
            </a:r>
            <a:r>
              <a:rPr lang="fr-FR" dirty="0">
                <a:latin typeface="Calibri" panose="020F0502020204030204"/>
              </a:rPr>
              <a:t>Novembre</a:t>
            </a:r>
            <a:r>
              <a:rPr kumimoji="0" lang="fr-FR" sz="134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début </a:t>
            </a:r>
            <a:r>
              <a:rPr lang="fr-FR" dirty="0">
                <a:latin typeface="Calibri" panose="020F0502020204030204"/>
              </a:rPr>
              <a:t>Décembre </a:t>
            </a:r>
            <a:endParaRPr kumimoji="0" lang="fr-FR" sz="134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F60E6-813B-480B-8854-0D80CB21EA2C}"/>
              </a:ext>
            </a:extLst>
          </p:cNvPr>
          <p:cNvSpPr/>
          <p:nvPr/>
        </p:nvSpPr>
        <p:spPr>
          <a:xfrm>
            <a:off x="439751" y="2066125"/>
            <a:ext cx="4580982" cy="1912562"/>
          </a:xfrm>
          <a:custGeom>
            <a:avLst/>
            <a:gdLst>
              <a:gd name="connsiteX0" fmla="*/ 0 w 2052165"/>
              <a:gd name="connsiteY0" fmla="*/ 0 h 1912562"/>
              <a:gd name="connsiteX1" fmla="*/ 2052165 w 2052165"/>
              <a:gd name="connsiteY1" fmla="*/ 0 h 1912562"/>
              <a:gd name="connsiteX2" fmla="*/ 2052165 w 2052165"/>
              <a:gd name="connsiteY2" fmla="*/ 1912562 h 1912562"/>
              <a:gd name="connsiteX3" fmla="*/ 0 w 2052165"/>
              <a:gd name="connsiteY3" fmla="*/ 1912562 h 1912562"/>
              <a:gd name="connsiteX4" fmla="*/ 0 w 2052165"/>
              <a:gd name="connsiteY4" fmla="*/ 0 h 1912562"/>
              <a:gd name="connsiteX0" fmla="*/ 0 w 2052165"/>
              <a:gd name="connsiteY0" fmla="*/ 0 h 1912562"/>
              <a:gd name="connsiteX1" fmla="*/ 2052165 w 2052165"/>
              <a:gd name="connsiteY1" fmla="*/ 0 h 1912562"/>
              <a:gd name="connsiteX2" fmla="*/ 2052165 w 2052165"/>
              <a:gd name="connsiteY2" fmla="*/ 174504 h 1912562"/>
              <a:gd name="connsiteX3" fmla="*/ 2052165 w 2052165"/>
              <a:gd name="connsiteY3" fmla="*/ 1912562 h 1912562"/>
              <a:gd name="connsiteX4" fmla="*/ 0 w 2052165"/>
              <a:gd name="connsiteY4" fmla="*/ 1912562 h 1912562"/>
              <a:gd name="connsiteX5" fmla="*/ 0 w 2052165"/>
              <a:gd name="connsiteY5" fmla="*/ 0 h 1912562"/>
              <a:gd name="connsiteX0" fmla="*/ 0 w 2052165"/>
              <a:gd name="connsiteY0" fmla="*/ 0 h 1912562"/>
              <a:gd name="connsiteX1" fmla="*/ 2052165 w 2052165"/>
              <a:gd name="connsiteY1" fmla="*/ 0 h 1912562"/>
              <a:gd name="connsiteX2" fmla="*/ 2052165 w 2052165"/>
              <a:gd name="connsiteY2" fmla="*/ 174504 h 1912562"/>
              <a:gd name="connsiteX3" fmla="*/ 2045184 w 2052165"/>
              <a:gd name="connsiteY3" fmla="*/ 376928 h 1912562"/>
              <a:gd name="connsiteX4" fmla="*/ 2052165 w 2052165"/>
              <a:gd name="connsiteY4" fmla="*/ 1912562 h 1912562"/>
              <a:gd name="connsiteX5" fmla="*/ 0 w 2052165"/>
              <a:gd name="connsiteY5" fmla="*/ 1912562 h 1912562"/>
              <a:gd name="connsiteX6" fmla="*/ 0 w 2052165"/>
              <a:gd name="connsiteY6" fmla="*/ 0 h 1912562"/>
              <a:gd name="connsiteX0" fmla="*/ 0 w 2052165"/>
              <a:gd name="connsiteY0" fmla="*/ 0 h 1912562"/>
              <a:gd name="connsiteX1" fmla="*/ 2052165 w 2052165"/>
              <a:gd name="connsiteY1" fmla="*/ 0 h 1912562"/>
              <a:gd name="connsiteX2" fmla="*/ 2052165 w 2052165"/>
              <a:gd name="connsiteY2" fmla="*/ 174504 h 1912562"/>
              <a:gd name="connsiteX3" fmla="*/ 2045184 w 2052165"/>
              <a:gd name="connsiteY3" fmla="*/ 376928 h 1912562"/>
              <a:gd name="connsiteX4" fmla="*/ 2052165 w 2052165"/>
              <a:gd name="connsiteY4" fmla="*/ 649154 h 1912562"/>
              <a:gd name="connsiteX5" fmla="*/ 2052165 w 2052165"/>
              <a:gd name="connsiteY5" fmla="*/ 1912562 h 1912562"/>
              <a:gd name="connsiteX6" fmla="*/ 0 w 2052165"/>
              <a:gd name="connsiteY6" fmla="*/ 1912562 h 1912562"/>
              <a:gd name="connsiteX7" fmla="*/ 0 w 2052165"/>
              <a:gd name="connsiteY7" fmla="*/ 0 h 1912562"/>
              <a:gd name="connsiteX0" fmla="*/ 0 w 2317410"/>
              <a:gd name="connsiteY0" fmla="*/ 0 h 1912562"/>
              <a:gd name="connsiteX1" fmla="*/ 2052165 w 2317410"/>
              <a:gd name="connsiteY1" fmla="*/ 0 h 1912562"/>
              <a:gd name="connsiteX2" fmla="*/ 2052165 w 2317410"/>
              <a:gd name="connsiteY2" fmla="*/ 174504 h 1912562"/>
              <a:gd name="connsiteX3" fmla="*/ 2317410 w 2317410"/>
              <a:gd name="connsiteY3" fmla="*/ 404849 h 1912562"/>
              <a:gd name="connsiteX4" fmla="*/ 2052165 w 2317410"/>
              <a:gd name="connsiteY4" fmla="*/ 649154 h 1912562"/>
              <a:gd name="connsiteX5" fmla="*/ 2052165 w 2317410"/>
              <a:gd name="connsiteY5" fmla="*/ 1912562 h 1912562"/>
              <a:gd name="connsiteX6" fmla="*/ 0 w 2317410"/>
              <a:gd name="connsiteY6" fmla="*/ 1912562 h 1912562"/>
              <a:gd name="connsiteX7" fmla="*/ 0 w 2317410"/>
              <a:gd name="connsiteY7" fmla="*/ 0 h 191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410" h="1912562">
                <a:moveTo>
                  <a:pt x="0" y="0"/>
                </a:moveTo>
                <a:lnTo>
                  <a:pt x="2052165" y="0"/>
                </a:lnTo>
                <a:lnTo>
                  <a:pt x="2052165" y="174504"/>
                </a:lnTo>
                <a:lnTo>
                  <a:pt x="2317410" y="404849"/>
                </a:lnTo>
                <a:lnTo>
                  <a:pt x="2052165" y="649154"/>
                </a:lnTo>
                <a:lnTo>
                  <a:pt x="2052165" y="1912562"/>
                </a:lnTo>
                <a:lnTo>
                  <a:pt x="0" y="19125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908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67057D4E-45F7-4E71-8521-6FF512260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1" t="41834" r="52557" b="38864"/>
          <a:stretch/>
        </p:blipFill>
        <p:spPr>
          <a:xfrm>
            <a:off x="3711442" y="618138"/>
            <a:ext cx="1721116" cy="5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B6C5D029-4196-44F5-9E8F-89C93A84AE01}"/>
              </a:ext>
            </a:extLst>
          </p:cNvPr>
          <p:cNvSpPr txBox="1"/>
          <p:nvPr/>
        </p:nvSpPr>
        <p:spPr>
          <a:xfrm>
            <a:off x="4090842" y="2212108"/>
            <a:ext cx="1116897" cy="920056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Marseille et la Guadeloupe passent en zone alerte maximum</a:t>
            </a:r>
          </a:p>
        </p:txBody>
      </p:sp>
      <p:cxnSp>
        <p:nvCxnSpPr>
          <p:cNvPr id="60" name="Connecteur : en arc 59">
            <a:extLst>
              <a:ext uri="{FF2B5EF4-FFF2-40B4-BE49-F238E27FC236}">
                <a16:creationId xmlns:a16="http://schemas.microsoft.com/office/drawing/2014/main" id="{ABD77563-639C-4F85-AA3D-20E1A5983E8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6331" y="3055823"/>
            <a:ext cx="957609" cy="897002"/>
          </a:xfrm>
          <a:prstGeom prst="curvedConnector3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3">
            <a:extLst>
              <a:ext uri="{FF2B5EF4-FFF2-40B4-BE49-F238E27FC236}">
                <a16:creationId xmlns:a16="http://schemas.microsoft.com/office/drawing/2014/main" id="{4D2EC826-7B97-4296-AC45-35051D2A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12" y="216619"/>
            <a:ext cx="8107185" cy="425030"/>
          </a:xfrm>
        </p:spPr>
        <p:txBody>
          <a:bodyPr wrap="square" anchor="ctr"/>
          <a:lstStyle/>
          <a:p>
            <a:pPr>
              <a:lnSpc>
                <a:spcPts val="2000"/>
              </a:lnSpc>
            </a:pPr>
            <a:r>
              <a:rPr lang="fr-FR" sz="2000" dirty="0"/>
              <a:t>Rappel : </a:t>
            </a:r>
            <a:r>
              <a:rPr lang="fr-FR" sz="2000" b="0" i="1" dirty="0"/>
              <a:t>les grandes dates de la crise sanitaire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DB3A1-5699-4D48-8F58-83F7D447E406}"/>
              </a:ext>
            </a:extLst>
          </p:cNvPr>
          <p:cNvSpPr txBox="1"/>
          <p:nvPr/>
        </p:nvSpPr>
        <p:spPr>
          <a:xfrm>
            <a:off x="647363" y="1409937"/>
            <a:ext cx="873940" cy="71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17 mars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65AE0B-D8A5-4BD4-BDFC-F014523CE648}"/>
              </a:ext>
            </a:extLst>
          </p:cNvPr>
          <p:cNvSpPr txBox="1"/>
          <p:nvPr/>
        </p:nvSpPr>
        <p:spPr>
          <a:xfrm>
            <a:off x="1552673" y="1409937"/>
            <a:ext cx="929677" cy="71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11 mai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E489F2-7182-480E-93AB-9142D7A5D24E}"/>
              </a:ext>
            </a:extLst>
          </p:cNvPr>
          <p:cNvSpPr txBox="1"/>
          <p:nvPr/>
        </p:nvSpPr>
        <p:spPr>
          <a:xfrm>
            <a:off x="596646" y="2212108"/>
            <a:ext cx="942723" cy="888949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Début du confinement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DC8740-9465-4FC3-8A61-92FE5E09121E}"/>
              </a:ext>
            </a:extLst>
          </p:cNvPr>
          <p:cNvSpPr txBox="1"/>
          <p:nvPr/>
        </p:nvSpPr>
        <p:spPr>
          <a:xfrm>
            <a:off x="2523939" y="1409937"/>
            <a:ext cx="1098149" cy="71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 juin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CD4763-F12F-4675-B758-FD0531B7748D}"/>
              </a:ext>
            </a:extLst>
          </p:cNvPr>
          <p:cNvSpPr txBox="1"/>
          <p:nvPr/>
        </p:nvSpPr>
        <p:spPr>
          <a:xfrm>
            <a:off x="1589728" y="2212108"/>
            <a:ext cx="867459" cy="888949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Déconfinement progressif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A1ABDED-DE87-4C6D-BB7C-EF97959A0530}"/>
              </a:ext>
            </a:extLst>
          </p:cNvPr>
          <p:cNvSpPr/>
          <p:nvPr/>
        </p:nvSpPr>
        <p:spPr>
          <a:xfrm>
            <a:off x="234669" y="672653"/>
            <a:ext cx="8771766" cy="981653"/>
          </a:xfrm>
          <a:prstGeom prst="rightArrow">
            <a:avLst/>
          </a:prstGeom>
          <a:solidFill>
            <a:srgbClr val="288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Les grandes dates de la crise sanitaire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B6AAAB-793F-41F4-B3BD-569BEEB95C29}"/>
              </a:ext>
            </a:extLst>
          </p:cNvPr>
          <p:cNvSpPr txBox="1"/>
          <p:nvPr/>
        </p:nvSpPr>
        <p:spPr>
          <a:xfrm>
            <a:off x="2527199" y="2212108"/>
            <a:ext cx="1098149" cy="897002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Levée de l’interdiction  des déplacements à plus de 100kms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E880AF-69E6-439C-A298-AC0A18A34F03}"/>
              </a:ext>
            </a:extLst>
          </p:cNvPr>
          <p:cNvSpPr/>
          <p:nvPr/>
        </p:nvSpPr>
        <p:spPr>
          <a:xfrm>
            <a:off x="1589728" y="3244903"/>
            <a:ext cx="867459" cy="212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ysClr val="windowText" lastClr="000000"/>
                </a:solidFill>
              </a:rPr>
              <a:t>Phase 1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FB5DF-1C9F-4AEC-A90B-8E3042326B6D}"/>
              </a:ext>
            </a:extLst>
          </p:cNvPr>
          <p:cNvSpPr/>
          <p:nvPr/>
        </p:nvSpPr>
        <p:spPr>
          <a:xfrm>
            <a:off x="2523939" y="3244903"/>
            <a:ext cx="1098149" cy="212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ysClr val="windowText" lastClr="000000"/>
                </a:solidFill>
              </a:rPr>
              <a:t>Phase 2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D5B2D54-5C60-4B4C-8628-49E7FD2F93F6}"/>
              </a:ext>
            </a:extLst>
          </p:cNvPr>
          <p:cNvSpPr txBox="1"/>
          <p:nvPr/>
        </p:nvSpPr>
        <p:spPr>
          <a:xfrm>
            <a:off x="4087487" y="1409937"/>
            <a:ext cx="1098149" cy="713789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23 septembre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20B04ADB-5896-4ABC-A74D-EF4BCD071F1F}"/>
              </a:ext>
            </a:extLst>
          </p:cNvPr>
          <p:cNvSpPr/>
          <p:nvPr/>
        </p:nvSpPr>
        <p:spPr>
          <a:xfrm rot="5400000">
            <a:off x="2793915" y="2899020"/>
            <a:ext cx="2205513" cy="25214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7527F36-7109-4F65-8E1C-2F2AE5547016}"/>
              </a:ext>
            </a:extLst>
          </p:cNvPr>
          <p:cNvSpPr txBox="1"/>
          <p:nvPr/>
        </p:nvSpPr>
        <p:spPr>
          <a:xfrm>
            <a:off x="5564034" y="1409937"/>
            <a:ext cx="990516" cy="713789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6 octobre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A6AD46E-1C97-42FA-8D8F-F29CEB96CA57}"/>
              </a:ext>
            </a:extLst>
          </p:cNvPr>
          <p:cNvSpPr txBox="1"/>
          <p:nvPr/>
        </p:nvSpPr>
        <p:spPr>
          <a:xfrm>
            <a:off x="5564034" y="2212108"/>
            <a:ext cx="990516" cy="985436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Paris et sa petite couronne passent en zone alerte maximum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6CB8BA9-E17A-4E6D-8D44-E82759D40399}"/>
              </a:ext>
            </a:extLst>
          </p:cNvPr>
          <p:cNvSpPr txBox="1"/>
          <p:nvPr/>
        </p:nvSpPr>
        <p:spPr>
          <a:xfrm>
            <a:off x="3338223" y="4213092"/>
            <a:ext cx="1116897" cy="7137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Vague 1 de l’observatoire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10 au 16 juillet </a:t>
            </a:r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C9093F85-A6F9-427E-BEE0-A003AF45657E}"/>
              </a:ext>
            </a:extLst>
          </p:cNvPr>
          <p:cNvSpPr/>
          <p:nvPr/>
        </p:nvSpPr>
        <p:spPr>
          <a:xfrm rot="5400000">
            <a:off x="4334043" y="2929752"/>
            <a:ext cx="2205513" cy="252141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4B85E82-B91A-4C66-A8AD-49A03B1396BD}"/>
              </a:ext>
            </a:extLst>
          </p:cNvPr>
          <p:cNvSpPr txBox="1"/>
          <p:nvPr/>
        </p:nvSpPr>
        <p:spPr>
          <a:xfrm>
            <a:off x="4878350" y="4213092"/>
            <a:ext cx="1116897" cy="7137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Vague 2 de l’observatoire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21 au 28 septembre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BB056F9-E035-4E34-BA1B-9BACF5CEF988}"/>
              </a:ext>
            </a:extLst>
          </p:cNvPr>
          <p:cNvSpPr txBox="1"/>
          <p:nvPr/>
        </p:nvSpPr>
        <p:spPr>
          <a:xfrm>
            <a:off x="6674303" y="1409937"/>
            <a:ext cx="990516" cy="713789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10 octobre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A0206AD-46AC-4FBD-882C-CC2D1F102EC9}"/>
              </a:ext>
            </a:extLst>
          </p:cNvPr>
          <p:cNvSpPr txBox="1"/>
          <p:nvPr/>
        </p:nvSpPr>
        <p:spPr>
          <a:xfrm>
            <a:off x="6674303" y="2212108"/>
            <a:ext cx="990516" cy="985436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Lille,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Lyo</a:t>
            </a:r>
            <a:r>
              <a:rPr lang="fr-FR" sz="11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n, St Etienne, Grenoble aussi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D6B2BC-85C5-4619-BF33-6364CB1EE425}"/>
              </a:ext>
            </a:extLst>
          </p:cNvPr>
          <p:cNvSpPr/>
          <p:nvPr/>
        </p:nvSpPr>
        <p:spPr>
          <a:xfrm>
            <a:off x="1365048" y="3755614"/>
            <a:ext cx="1354621" cy="62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"/>
              </a:rPr>
              <a:t>La France réouvre ses frontières  avec l’Europe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4B0255E-BD88-4B7E-B944-3F2AA2F05A42}"/>
              </a:ext>
            </a:extLst>
          </p:cNvPr>
          <p:cNvSpPr txBox="1"/>
          <p:nvPr/>
        </p:nvSpPr>
        <p:spPr>
          <a:xfrm>
            <a:off x="1365049" y="4403324"/>
            <a:ext cx="1354620" cy="2602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15 juin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7124926-5B88-446E-8D58-939BE492F2B2}"/>
              </a:ext>
            </a:extLst>
          </p:cNvPr>
          <p:cNvSpPr txBox="1"/>
          <p:nvPr/>
        </p:nvSpPr>
        <p:spPr>
          <a:xfrm>
            <a:off x="4094205" y="3882048"/>
            <a:ext cx="1113534" cy="2602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10 août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18F9D0D-D441-437F-BB81-706C9F9D5198}"/>
              </a:ext>
            </a:extLst>
          </p:cNvPr>
          <p:cNvSpPr/>
          <p:nvPr/>
        </p:nvSpPr>
        <p:spPr>
          <a:xfrm>
            <a:off x="4094205" y="3214456"/>
            <a:ext cx="1098149" cy="62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"/>
              </a:rPr>
              <a:t>La Chine réouvre ses frontières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310C77-CC3E-49D8-9410-3516741683EB}"/>
              </a:ext>
            </a:extLst>
          </p:cNvPr>
          <p:cNvSpPr/>
          <p:nvPr/>
        </p:nvSpPr>
        <p:spPr>
          <a:xfrm>
            <a:off x="15724" y="3277194"/>
            <a:ext cx="1106933" cy="62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"/>
              </a:rPr>
              <a:t>Les USA ferme leurs frontières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40DDCCC-1E72-4BAC-B5AF-157CF3EE83CF}"/>
              </a:ext>
            </a:extLst>
          </p:cNvPr>
          <p:cNvSpPr txBox="1"/>
          <p:nvPr/>
        </p:nvSpPr>
        <p:spPr>
          <a:xfrm>
            <a:off x="3491" y="3946284"/>
            <a:ext cx="1118432" cy="2602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13 Mars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35D412-CF0D-47C8-A7E9-97165D1A2AD0}"/>
              </a:ext>
            </a:extLst>
          </p:cNvPr>
          <p:cNvSpPr txBox="1"/>
          <p:nvPr/>
        </p:nvSpPr>
        <p:spPr>
          <a:xfrm>
            <a:off x="7766671" y="1409937"/>
            <a:ext cx="990516" cy="713789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  <a:latin typeface="Calibri"/>
                <a:sym typeface="Wingdings" panose="05000000000000000000" pitchFamily="2" charset="2"/>
              </a:rPr>
              <a:t>13 octobre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1EF5E9-3B1E-486C-91D8-8C8F07A0E329}"/>
              </a:ext>
            </a:extLst>
          </p:cNvPr>
          <p:cNvSpPr txBox="1"/>
          <p:nvPr/>
        </p:nvSpPr>
        <p:spPr>
          <a:xfrm>
            <a:off x="7766671" y="2212108"/>
            <a:ext cx="990516" cy="1245702"/>
          </a:xfrm>
          <a:prstGeom prst="rect">
            <a:avLst/>
          </a:prstGeom>
          <a:solidFill>
            <a:srgbClr val="13AFB7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Adoption par l’UE de critères communs les conditions de voyages au sein de l’UE</a:t>
            </a:r>
          </a:p>
        </p:txBody>
      </p:sp>
      <p:cxnSp>
        <p:nvCxnSpPr>
          <p:cNvPr id="69" name="Connecteur : en arc 68">
            <a:extLst>
              <a:ext uri="{FF2B5EF4-FFF2-40B4-BE49-F238E27FC236}">
                <a16:creationId xmlns:a16="http://schemas.microsoft.com/office/drawing/2014/main" id="{8A1ECBD2-4013-4EC7-9ACE-B518EE129537}"/>
              </a:ext>
            </a:extLst>
          </p:cNvPr>
          <p:cNvCxnSpPr>
            <a:cxnSpLocks/>
          </p:cNvCxnSpPr>
          <p:nvPr/>
        </p:nvCxnSpPr>
        <p:spPr>
          <a:xfrm>
            <a:off x="3749923" y="3048110"/>
            <a:ext cx="804837" cy="426235"/>
          </a:xfrm>
          <a:prstGeom prst="curvedConnector3">
            <a:avLst>
              <a:gd name="adj1" fmla="val 50000"/>
            </a:avLst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069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F2EBEB3-9ABF-4B03-A67E-E50E10F6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58" y="2678337"/>
            <a:ext cx="4755887" cy="1386770"/>
          </a:xfrm>
        </p:spPr>
        <p:txBody>
          <a:bodyPr/>
          <a:lstStyle/>
          <a:p>
            <a:r>
              <a:rPr lang="fr-FR" sz="4000" dirty="0"/>
              <a:t>RESULTATS DETAILLES de la VAGUE 2</a:t>
            </a:r>
          </a:p>
        </p:txBody>
      </p:sp>
    </p:spTree>
    <p:extLst>
      <p:ext uri="{BB962C8B-B14F-4D97-AF65-F5344CB8AC3E}">
        <p14:creationId xmlns:p14="http://schemas.microsoft.com/office/powerpoint/2010/main" val="133425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797147" y="3119718"/>
            <a:ext cx="6210376" cy="1790441"/>
          </a:xfrm>
        </p:spPr>
        <p:txBody>
          <a:bodyPr>
            <a:normAutofit/>
          </a:bodyPr>
          <a:lstStyle/>
          <a:p>
            <a:r>
              <a:rPr lang="fr-FR" dirty="0"/>
              <a:t>IMPACT DE LA COVID-19 SUR LES VOYAGES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88505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D2EC826-7B97-4296-AC45-35051D2A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21" y="98992"/>
            <a:ext cx="8107185" cy="637398"/>
          </a:xfrm>
        </p:spPr>
        <p:txBody>
          <a:bodyPr wrap="square" anchor="ctr"/>
          <a:lstStyle/>
          <a:p>
            <a:pPr>
              <a:lnSpc>
                <a:spcPts val="2000"/>
              </a:lnSpc>
            </a:pPr>
            <a:r>
              <a:rPr lang="fr-FR" sz="2000" dirty="0"/>
              <a:t>Déplacements professionnels au cours des 12 derniers mois</a:t>
            </a:r>
            <a:r>
              <a:rPr lang="fr-FR" sz="2400" dirty="0"/>
              <a:t> </a:t>
            </a:r>
            <a:r>
              <a:rPr lang="fr-FR" sz="2000" dirty="0"/>
              <a:t>: vers un frémissement pour les déplacements en France ?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D73AAB4A-A476-4F23-88BB-7968D9BD981C}"/>
              </a:ext>
            </a:extLst>
          </p:cNvPr>
          <p:cNvGraphicFramePr>
            <a:graphicFrameLocks noGrp="1"/>
          </p:cNvGraphicFramePr>
          <p:nvPr/>
        </p:nvGraphicFramePr>
        <p:xfrm>
          <a:off x="210200" y="2430208"/>
          <a:ext cx="1705046" cy="2001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046">
                  <a:extLst>
                    <a:ext uri="{9D8B030D-6E8A-4147-A177-3AD203B41FA5}">
                      <a16:colId xmlns:a16="http://schemas.microsoft.com/office/drawing/2014/main" val="944640614"/>
                    </a:ext>
                  </a:extLst>
                </a:gridCol>
              </a:tblGrid>
              <a:tr h="50032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déplacement pro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939736"/>
                  </a:ext>
                </a:extLst>
              </a:tr>
              <a:tr h="50032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1 et 5 déplacements pro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572946"/>
                  </a:ext>
                </a:extLst>
              </a:tr>
              <a:tr h="50032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6 et 10 déplacements pro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127436"/>
                  </a:ext>
                </a:extLst>
              </a:tr>
              <a:tr h="50032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10 déplacements pro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078367"/>
                  </a:ext>
                </a:extLst>
              </a:tr>
            </a:tbl>
          </a:graphicData>
        </a:graphic>
      </p:graphicFrame>
      <p:graphicFrame>
        <p:nvGraphicFramePr>
          <p:cNvPr id="25" name="Graphique 23">
            <a:extLst>
              <a:ext uri="{FF2B5EF4-FFF2-40B4-BE49-F238E27FC236}">
                <a16:creationId xmlns:a16="http://schemas.microsoft.com/office/drawing/2014/main" id="{BE3373AF-11E7-45B8-BC3F-5C185E1A742D}"/>
              </a:ext>
            </a:extLst>
          </p:cNvPr>
          <p:cNvGraphicFramePr/>
          <p:nvPr/>
        </p:nvGraphicFramePr>
        <p:xfrm>
          <a:off x="1935001" y="2429935"/>
          <a:ext cx="1887492" cy="202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FFA27AB2-8A13-4C21-BC54-7449F5D671C4}"/>
              </a:ext>
            </a:extLst>
          </p:cNvPr>
          <p:cNvSpPr txBox="1">
            <a:spLocks/>
          </p:cNvSpPr>
          <p:nvPr/>
        </p:nvSpPr>
        <p:spPr>
          <a:xfrm>
            <a:off x="613638" y="736390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: Au cours des 12 derniers mois, combien de </a:t>
            </a:r>
            <a:r>
              <a:rPr kumimoji="0" lang="fr-FR" sz="1050" b="0" i="0" u="sng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déplacements professionnels longue distance de plus de 200kms aller/retour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quel que soit le moment (semaine ou week-end) et le mode de transport utilisé (avion, train, voiture de location ou personnelle...) avez-vous effectués ? 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</a:t>
            </a:r>
          </a:p>
        </p:txBody>
      </p:sp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id="{8530E1A6-4137-430B-88BE-A69D50B36A53}"/>
              </a:ext>
            </a:extLst>
          </p:cNvPr>
          <p:cNvGraphicFramePr>
            <a:graphicFrameLocks noGrp="1"/>
          </p:cNvGraphicFramePr>
          <p:nvPr/>
        </p:nvGraphicFramePr>
        <p:xfrm>
          <a:off x="1176732" y="2079139"/>
          <a:ext cx="756283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417">
                  <a:extLst>
                    <a:ext uri="{9D8B030D-6E8A-4147-A177-3AD203B41FA5}">
                      <a16:colId xmlns:a16="http://schemas.microsoft.com/office/drawing/2014/main" val="207663797"/>
                    </a:ext>
                  </a:extLst>
                </a:gridCol>
                <a:gridCol w="2413417">
                  <a:extLst>
                    <a:ext uri="{9D8B030D-6E8A-4147-A177-3AD203B41FA5}">
                      <a16:colId xmlns:a16="http://schemas.microsoft.com/office/drawing/2014/main" val="2007074563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10335702"/>
                    </a:ext>
                  </a:extLst>
                </a:gridCol>
              </a:tblGrid>
              <a:tr h="2702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 France</a:t>
                      </a:r>
                      <a:endParaRPr lang="fr-FR" sz="1200" b="0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 l’étranger, quel </a:t>
                      </a:r>
                      <a:b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que soit le pays</a:t>
                      </a:r>
                      <a:endParaRPr lang="fr-FR" sz="1200" b="0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Ensemble des </a:t>
                      </a:r>
                      <a:b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1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déplacements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5214"/>
                  </a:ext>
                </a:extLst>
              </a:tr>
            </a:tbl>
          </a:graphicData>
        </a:graphic>
      </p:graphicFrame>
      <p:pic>
        <p:nvPicPr>
          <p:cNvPr id="50" name="Image 49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0C863C69-4EB4-4AC1-8701-4A7C6D5CD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051" y="1418863"/>
            <a:ext cx="673340" cy="673340"/>
          </a:xfrm>
          <a:prstGeom prst="rect">
            <a:avLst/>
          </a:prstGeom>
        </p:spPr>
      </p:pic>
      <p:pic>
        <p:nvPicPr>
          <p:cNvPr id="61" name="Image 6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9B4A2A9-4035-4004-A8D7-8E09804A95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99" y="1418863"/>
            <a:ext cx="673340" cy="673340"/>
          </a:xfrm>
          <a:prstGeom prst="rect">
            <a:avLst/>
          </a:prstGeom>
        </p:spPr>
      </p:pic>
      <p:graphicFrame>
        <p:nvGraphicFramePr>
          <p:cNvPr id="62" name="Graphique 23">
            <a:extLst>
              <a:ext uri="{FF2B5EF4-FFF2-40B4-BE49-F238E27FC236}">
                <a16:creationId xmlns:a16="http://schemas.microsoft.com/office/drawing/2014/main" id="{DD8995F5-A21D-4387-8EA6-D75D50223EE1}"/>
              </a:ext>
            </a:extLst>
          </p:cNvPr>
          <p:cNvGraphicFramePr/>
          <p:nvPr/>
        </p:nvGraphicFramePr>
        <p:xfrm>
          <a:off x="4370905" y="2429935"/>
          <a:ext cx="1887492" cy="202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EBE87924-DCAB-4A59-B161-F03D6F26AAFB}"/>
              </a:ext>
            </a:extLst>
          </p:cNvPr>
          <p:cNvSpPr/>
          <p:nvPr/>
        </p:nvSpPr>
        <p:spPr>
          <a:xfrm>
            <a:off x="2822509" y="1794996"/>
            <a:ext cx="661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Nombre moyen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5,3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948770D-3CBD-4FF4-AF2D-8472183C7E0A}"/>
              </a:ext>
            </a:extLst>
          </p:cNvPr>
          <p:cNvSpPr/>
          <p:nvPr/>
        </p:nvSpPr>
        <p:spPr>
          <a:xfrm>
            <a:off x="5385124" y="1742947"/>
            <a:ext cx="661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Nombre moyen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2,2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Image 64" descr="Une image contenant dessin, pièce&#10;&#10;Description générée automatiquement">
            <a:extLst>
              <a:ext uri="{FF2B5EF4-FFF2-40B4-BE49-F238E27FC236}">
                <a16:creationId xmlns:a16="http://schemas.microsoft.com/office/drawing/2014/main" id="{511D3E1B-0BBA-4B55-B509-DA8818BFE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397" y="1424068"/>
            <a:ext cx="668135" cy="668135"/>
          </a:xfrm>
          <a:prstGeom prst="rect">
            <a:avLst/>
          </a:prstGeom>
        </p:spPr>
      </p:pic>
      <p:pic>
        <p:nvPicPr>
          <p:cNvPr id="66" name="Image 6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B79D27D-932C-43A3-B434-7236C6709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64" y="1424068"/>
            <a:ext cx="668135" cy="668135"/>
          </a:xfrm>
          <a:prstGeom prst="rect">
            <a:avLst/>
          </a:prstGeom>
        </p:spPr>
      </p:pic>
      <p:graphicFrame>
        <p:nvGraphicFramePr>
          <p:cNvPr id="67" name="Graphique 23">
            <a:extLst>
              <a:ext uri="{FF2B5EF4-FFF2-40B4-BE49-F238E27FC236}">
                <a16:creationId xmlns:a16="http://schemas.microsoft.com/office/drawing/2014/main" id="{3EB268DC-1E03-4EDA-8E97-4DEE1816A6DB}"/>
              </a:ext>
            </a:extLst>
          </p:cNvPr>
          <p:cNvGraphicFramePr/>
          <p:nvPr/>
        </p:nvGraphicFramePr>
        <p:xfrm>
          <a:off x="6716864" y="2429935"/>
          <a:ext cx="1887492" cy="202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7F7C718D-0701-413E-823B-E71F41DC824F}"/>
              </a:ext>
            </a:extLst>
          </p:cNvPr>
          <p:cNvSpPr/>
          <p:nvPr/>
        </p:nvSpPr>
        <p:spPr>
          <a:xfrm>
            <a:off x="8003134" y="1686259"/>
            <a:ext cx="661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Nombre moyen</a:t>
            </a:r>
          </a:p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7,5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41C1B1BE-DEA0-4F86-94D2-1174FDE7B4FE}"/>
              </a:ext>
            </a:extLst>
          </p:cNvPr>
          <p:cNvCxnSpPr>
            <a:cxnSpLocks/>
          </p:cNvCxnSpPr>
          <p:nvPr/>
        </p:nvCxnSpPr>
        <p:spPr>
          <a:xfrm>
            <a:off x="6482717" y="1459183"/>
            <a:ext cx="0" cy="31653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BAF9FFB-15DA-4518-8584-D79FD58C5E54}"/>
              </a:ext>
            </a:extLst>
          </p:cNvPr>
          <p:cNvSpPr txBox="1"/>
          <p:nvPr/>
        </p:nvSpPr>
        <p:spPr>
          <a:xfrm>
            <a:off x="5198592" y="3185371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0E97806-B844-4DEB-A9EE-D2C24261AE8B}"/>
              </a:ext>
            </a:extLst>
          </p:cNvPr>
          <p:cNvSpPr txBox="1"/>
          <p:nvPr/>
        </p:nvSpPr>
        <p:spPr>
          <a:xfrm>
            <a:off x="7229610" y="4061475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0FB7AC-8B72-4F13-9E13-8EAC7FB6D2C4}"/>
              </a:ext>
            </a:extLst>
          </p:cNvPr>
          <p:cNvSpPr/>
          <p:nvPr/>
        </p:nvSpPr>
        <p:spPr>
          <a:xfrm>
            <a:off x="1617239" y="4307670"/>
            <a:ext cx="153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Médiane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1,5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256A9F-96DC-463A-A1C8-B48258A77790}"/>
              </a:ext>
            </a:extLst>
          </p:cNvPr>
          <p:cNvSpPr/>
          <p:nvPr/>
        </p:nvSpPr>
        <p:spPr>
          <a:xfrm>
            <a:off x="3969475" y="4307670"/>
            <a:ext cx="153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Médiane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0,0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83BE01-D246-4FC4-8736-BAAAF5AA77ED}"/>
              </a:ext>
            </a:extLst>
          </p:cNvPr>
          <p:cNvSpPr/>
          <p:nvPr/>
        </p:nvSpPr>
        <p:spPr>
          <a:xfrm>
            <a:off x="6482717" y="4307670"/>
            <a:ext cx="153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Médiane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2,0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85FC80-0A23-41C6-8A27-249FC34C4F3A}"/>
              </a:ext>
            </a:extLst>
          </p:cNvPr>
          <p:cNvGrpSpPr/>
          <p:nvPr/>
        </p:nvGrpSpPr>
        <p:grpSpPr>
          <a:xfrm>
            <a:off x="3320323" y="4703266"/>
            <a:ext cx="5741231" cy="226591"/>
            <a:chOff x="3320323" y="4703266"/>
            <a:chExt cx="5741231" cy="22659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5BC8D7A-F203-478D-AE0B-87C16EA02F9A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0C04EC1-414C-41D4-88D2-9A809D074AB3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8FE9717-43AC-45E7-8755-2C6A6225E07E}"/>
              </a:ext>
            </a:extLst>
          </p:cNvPr>
          <p:cNvSpPr txBox="1"/>
          <p:nvPr/>
        </p:nvSpPr>
        <p:spPr>
          <a:xfrm>
            <a:off x="5625061" y="2619539"/>
            <a:ext cx="757004" cy="227765"/>
          </a:xfrm>
          <a:prstGeom prst="rect">
            <a:avLst/>
          </a:prstGeom>
          <a:solidFill>
            <a:srgbClr val="E9CFCD"/>
          </a:solidFill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+15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(44%)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4080F6-B18F-4280-91D7-83D4574144D0}"/>
              </a:ext>
            </a:extLst>
          </p:cNvPr>
          <p:cNvSpPr txBox="1"/>
          <p:nvPr/>
        </p:nvSpPr>
        <p:spPr>
          <a:xfrm>
            <a:off x="5159115" y="3041856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-15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(50%)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59258AD-CAB0-4483-AA7F-D1A6D4BB3A84}"/>
              </a:ext>
            </a:extLst>
          </p:cNvPr>
          <p:cNvSpPr txBox="1"/>
          <p:nvPr/>
        </p:nvSpPr>
        <p:spPr>
          <a:xfrm>
            <a:off x="8094687" y="3091822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+7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(67%)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4E22A3D-4E1B-43DD-B063-37874D7FD892}"/>
              </a:ext>
            </a:extLst>
          </p:cNvPr>
          <p:cNvSpPr txBox="1"/>
          <p:nvPr/>
        </p:nvSpPr>
        <p:spPr>
          <a:xfrm>
            <a:off x="7220262" y="3581501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-6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(19%)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B08FB9-D3BA-4F60-BD4B-B4E710077F43}"/>
              </a:ext>
            </a:extLst>
          </p:cNvPr>
          <p:cNvSpPr txBox="1"/>
          <p:nvPr/>
        </p:nvSpPr>
        <p:spPr>
          <a:xfrm>
            <a:off x="2342966" y="3581501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93E0D6-FCC3-4760-96D4-26564B6AFE66}"/>
              </a:ext>
            </a:extLst>
          </p:cNvPr>
          <p:cNvSpPr txBox="1"/>
          <p:nvPr/>
        </p:nvSpPr>
        <p:spPr>
          <a:xfrm>
            <a:off x="4767689" y="3572337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E7393D-DD0F-4C0C-A20F-4B64B5C1F07E}"/>
              </a:ext>
            </a:extLst>
          </p:cNvPr>
          <p:cNvSpPr txBox="1"/>
          <p:nvPr/>
        </p:nvSpPr>
        <p:spPr>
          <a:xfrm>
            <a:off x="3364669" y="2221796"/>
            <a:ext cx="757004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+0,6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(4,7)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2705EB-13C0-4A3E-8CF0-4B27B63D8535}"/>
              </a:ext>
            </a:extLst>
          </p:cNvPr>
          <p:cNvSpPr txBox="1"/>
          <p:nvPr/>
        </p:nvSpPr>
        <p:spPr>
          <a:xfrm>
            <a:off x="8383992" y="2276773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+0,4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(7,1)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79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AE813F0-0A59-47B0-9A03-C1E7C0EE4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989" y="1241634"/>
            <a:ext cx="684000" cy="684000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9ECFA6-7EFE-4C5C-9CB2-D46B62A53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4" y="1241634"/>
            <a:ext cx="684000" cy="684000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6F73FDD-E0ED-4C67-BA30-5EB8212BB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159" y="1241634"/>
            <a:ext cx="684000" cy="684000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12205" y="119470"/>
            <a:ext cx="8299702" cy="655536"/>
          </a:xfrm>
        </p:spPr>
        <p:txBody>
          <a:bodyPr wrap="square" anchor="ctr"/>
          <a:lstStyle/>
          <a:p>
            <a:pPr algn="just">
              <a:lnSpc>
                <a:spcPct val="100000"/>
              </a:lnSpc>
            </a:pPr>
            <a:r>
              <a:rPr lang="fr-FR" sz="1800" dirty="0"/>
              <a:t>La crise du Covid-19, un impact négatif non négligeable sur la vie personnelle, les performances professionnelles, voire la santé des voyageurs professionnels.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39102" y="947583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I1 : Etes-vous d’accord pour dire que le Covid-19 a un impact sur chacun des aspects suivants ?</a:t>
            </a:r>
            <a:b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13AF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voyageurs professionnels 12 derniers mois (500 répondants) /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modifiée par rapport à Juillet</a:t>
            </a:r>
            <a:endParaRPr kumimoji="0" lang="fr-FR" sz="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93E2B-7B37-4B7A-A717-2D0E2CA5DEF0}"/>
              </a:ext>
            </a:extLst>
          </p:cNvPr>
          <p:cNvSpPr/>
          <p:nvPr/>
        </p:nvSpPr>
        <p:spPr>
          <a:xfrm>
            <a:off x="4119334" y="1833102"/>
            <a:ext cx="224292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Votre performance professionnelle </a:t>
            </a:r>
            <a:b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82B810-3E25-4855-96C1-87035823EE93}"/>
              </a:ext>
            </a:extLst>
          </p:cNvPr>
          <p:cNvSpPr/>
          <p:nvPr/>
        </p:nvSpPr>
        <p:spPr>
          <a:xfrm>
            <a:off x="6891091" y="1833102"/>
            <a:ext cx="8963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Votre santé </a:t>
            </a:r>
            <a:b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BBCA69-3AB6-44F5-8C6D-2418DB2DEA9A}"/>
              </a:ext>
            </a:extLst>
          </p:cNvPr>
          <p:cNvSpPr/>
          <p:nvPr/>
        </p:nvSpPr>
        <p:spPr>
          <a:xfrm>
            <a:off x="2440431" y="1833102"/>
            <a:ext cx="14542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Votre vie personnelle </a:t>
            </a:r>
            <a:br>
              <a: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AF71B92-4988-4DD5-99F9-DB6E8DBA8D57}"/>
              </a:ext>
            </a:extLst>
          </p:cNvPr>
          <p:cNvSpPr txBox="1"/>
          <p:nvPr/>
        </p:nvSpPr>
        <p:spPr>
          <a:xfrm>
            <a:off x="4572001" y="4744158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alibri" panose="020F0502020204030204"/>
              </a:rPr>
              <a:t>*Modalités de réponses revues en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octobre, donc pas de comparaison possible avec la première vague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2933993-2312-41B8-A6C7-7B2EB29B0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775451"/>
              </p:ext>
            </p:extLst>
          </p:nvPr>
        </p:nvGraphicFramePr>
        <p:xfrm>
          <a:off x="1965108" y="2630733"/>
          <a:ext cx="6543699" cy="206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81A803D-239D-419A-B2EA-3FBA82B89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64893"/>
              </p:ext>
            </p:extLst>
          </p:nvPr>
        </p:nvGraphicFramePr>
        <p:xfrm>
          <a:off x="902370" y="2807677"/>
          <a:ext cx="1578875" cy="181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75">
                  <a:extLst>
                    <a:ext uri="{9D8B030D-6E8A-4147-A177-3AD203B41FA5}">
                      <a16:colId xmlns:a16="http://schemas.microsoft.com/office/drawing/2014/main" val="276812774"/>
                    </a:ext>
                  </a:extLst>
                </a:gridCol>
              </a:tblGrid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impact très positif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97857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impact plutôt positif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17266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impact plutôt négatif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89604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impact très négatif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10002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Aucun impact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027130"/>
                  </a:ext>
                </a:extLst>
              </a:tr>
              <a:tr h="302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1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Vous ne savez pas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896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50B2D1F-293D-47AF-B998-06DFD9F158CC}"/>
              </a:ext>
            </a:extLst>
          </p:cNvPr>
          <p:cNvSpPr/>
          <p:nvPr/>
        </p:nvSpPr>
        <p:spPr>
          <a:xfrm>
            <a:off x="642398" y="2089407"/>
            <a:ext cx="1616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13B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impact positif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8546D37-E70D-45E3-9807-994080F88642}"/>
              </a:ext>
            </a:extLst>
          </p:cNvPr>
          <p:cNvSpPr/>
          <p:nvPr/>
        </p:nvSpPr>
        <p:spPr>
          <a:xfrm>
            <a:off x="712205" y="2890503"/>
            <a:ext cx="161515" cy="161515"/>
          </a:xfrm>
          <a:prstGeom prst="ellipse">
            <a:avLst/>
          </a:prstGeom>
          <a:solidFill>
            <a:srgbClr val="28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srgbClr val="13B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DCFA6C8-FD9F-419B-A850-24EB785FE172}"/>
              </a:ext>
            </a:extLst>
          </p:cNvPr>
          <p:cNvSpPr/>
          <p:nvPr/>
        </p:nvSpPr>
        <p:spPr>
          <a:xfrm>
            <a:off x="712205" y="3193469"/>
            <a:ext cx="161515" cy="161515"/>
          </a:xfrm>
          <a:prstGeom prst="ellipse">
            <a:avLst/>
          </a:prstGeom>
          <a:solidFill>
            <a:srgbClr val="13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62C91A-B869-41AA-B4BB-F7A65780A7DF}"/>
              </a:ext>
            </a:extLst>
          </p:cNvPr>
          <p:cNvSpPr/>
          <p:nvPr/>
        </p:nvSpPr>
        <p:spPr>
          <a:xfrm>
            <a:off x="712205" y="3799401"/>
            <a:ext cx="161515" cy="161515"/>
          </a:xfrm>
          <a:prstGeom prst="ellipse">
            <a:avLst/>
          </a:prstGeom>
          <a:solidFill>
            <a:srgbClr val="D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D77637-F166-41C3-ABD2-0B2061E03A6B}"/>
              </a:ext>
            </a:extLst>
          </p:cNvPr>
          <p:cNvSpPr/>
          <p:nvPr/>
        </p:nvSpPr>
        <p:spPr>
          <a:xfrm>
            <a:off x="712205" y="4405335"/>
            <a:ext cx="161515" cy="1615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EE9281-75AD-4469-8EC0-6776BB407553}"/>
              </a:ext>
            </a:extLst>
          </p:cNvPr>
          <p:cNvSpPr/>
          <p:nvPr/>
        </p:nvSpPr>
        <p:spPr>
          <a:xfrm>
            <a:off x="712205" y="4102367"/>
            <a:ext cx="161515" cy="1615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C4A80D1-0331-4ACB-A22E-829529D33A09}"/>
              </a:ext>
            </a:extLst>
          </p:cNvPr>
          <p:cNvSpPr/>
          <p:nvPr/>
        </p:nvSpPr>
        <p:spPr>
          <a:xfrm>
            <a:off x="712205" y="3496435"/>
            <a:ext cx="161515" cy="1615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128DB-23C4-4DB9-9727-D37C806BB3F7}"/>
              </a:ext>
            </a:extLst>
          </p:cNvPr>
          <p:cNvSpPr/>
          <p:nvPr/>
        </p:nvSpPr>
        <p:spPr>
          <a:xfrm>
            <a:off x="642398" y="2383926"/>
            <a:ext cx="1684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impact négatif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69A17E-5322-4597-AD7A-BDFCD6918893}"/>
              </a:ext>
            </a:extLst>
          </p:cNvPr>
          <p:cNvSpPr/>
          <p:nvPr/>
        </p:nvSpPr>
        <p:spPr>
          <a:xfrm>
            <a:off x="4880759" y="2300767"/>
            <a:ext cx="720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46%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FF40EF-F06A-424F-8468-99DEDB343F1A}"/>
              </a:ext>
            </a:extLst>
          </p:cNvPr>
          <p:cNvSpPr/>
          <p:nvPr/>
        </p:nvSpPr>
        <p:spPr>
          <a:xfrm>
            <a:off x="6979255" y="2300767"/>
            <a:ext cx="720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37%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CB492E-45ED-4B37-A825-9B90EEC2EF2C}"/>
              </a:ext>
            </a:extLst>
          </p:cNvPr>
          <p:cNvSpPr/>
          <p:nvPr/>
        </p:nvSpPr>
        <p:spPr>
          <a:xfrm>
            <a:off x="2807517" y="2300767"/>
            <a:ext cx="720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24A7D00-A570-486D-84FE-1C6CB88B6915}"/>
              </a:ext>
            </a:extLst>
          </p:cNvPr>
          <p:cNvSpPr txBox="1"/>
          <p:nvPr/>
        </p:nvSpPr>
        <p:spPr>
          <a:xfrm>
            <a:off x="5451075" y="2468863"/>
            <a:ext cx="661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 A :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55%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E9BF9A4-1236-4BC9-8588-7F00E61D8975}"/>
              </a:ext>
            </a:extLst>
          </p:cNvPr>
          <p:cNvSpPr txBox="1"/>
          <p:nvPr/>
        </p:nvSpPr>
        <p:spPr>
          <a:xfrm>
            <a:off x="-2868" y="4754097"/>
            <a:ext cx="3170420" cy="195814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X%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Y%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Résultat significativement supérieur / inférieur vs l’ensemble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A8803CC-81E1-4A4E-B2C7-4628367B3E61}"/>
              </a:ext>
            </a:extLst>
          </p:cNvPr>
          <p:cNvSpPr txBox="1"/>
          <p:nvPr/>
        </p:nvSpPr>
        <p:spPr>
          <a:xfrm>
            <a:off x="3423926" y="2207595"/>
            <a:ext cx="108774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de 7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pros effectués :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64%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6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668C3196-5F16-4E71-A95F-F3A3F42C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2" y="3132162"/>
            <a:ext cx="1476472" cy="1476472"/>
          </a:xfrm>
          <a:prstGeom prst="rect">
            <a:avLst/>
          </a:prstGeom>
        </p:spPr>
      </p:pic>
      <p:sp>
        <p:nvSpPr>
          <p:cNvPr id="23" name="Titre 4"/>
          <p:cNvSpPr>
            <a:spLocks noGrp="1"/>
          </p:cNvSpPr>
          <p:nvPr>
            <p:ph type="title"/>
          </p:nvPr>
        </p:nvSpPr>
        <p:spPr>
          <a:xfrm>
            <a:off x="759523" y="18741"/>
            <a:ext cx="8410387" cy="911092"/>
          </a:xfrm>
        </p:spPr>
        <p:txBody>
          <a:bodyPr wrap="square" anchor="ctr"/>
          <a:lstStyle/>
          <a:p>
            <a:pPr>
              <a:lnSpc>
                <a:spcPct val="100000"/>
              </a:lnSpc>
            </a:pPr>
            <a:r>
              <a:rPr lang="fr-FR" sz="1800" dirty="0"/>
              <a:t>Même si, en octobre, moins d’entreprises semblent impactées par la Covid-19 </a:t>
            </a:r>
            <a:r>
              <a:rPr lang="fr-FR" sz="1800" b="0" i="1" dirty="0"/>
              <a:t>(vs juillet), </a:t>
            </a:r>
            <a:r>
              <a:rPr lang="fr-FR" sz="1800" dirty="0"/>
              <a:t>2/3 des entreprises des voyageurs professionnels continuent d’être impactées par la pandémie…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62A8ACF-321E-4402-BF06-8E40AEE14E00}"/>
              </a:ext>
            </a:extLst>
          </p:cNvPr>
          <p:cNvSpPr txBox="1">
            <a:spLocks/>
          </p:cNvSpPr>
          <p:nvPr/>
        </p:nvSpPr>
        <p:spPr>
          <a:xfrm>
            <a:off x="759523" y="902303"/>
            <a:ext cx="7916724" cy="347109"/>
          </a:xfrm>
          <a:prstGeom prst="rect">
            <a:avLst/>
          </a:prstGeom>
        </p:spPr>
        <p:txBody>
          <a:bodyPr/>
          <a:lstStyle>
            <a:lvl1pPr marL="171465" indent="-171465" algn="l" defTabSz="68586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6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7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8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9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0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81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12" indent="-171465" algn="l" defTabSz="685862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r-FR" sz="1050" dirty="0">
                <a:solidFill>
                  <a:srgbClr val="13AFB7"/>
                </a:solidFill>
              </a:rPr>
              <a:t>V1 : Diriez-vous que, d’une façon générale, le Covid-19 a impacté l’activité de votre entreprise…</a:t>
            </a:r>
            <a:br>
              <a:rPr lang="fr-FR" sz="1050" dirty="0">
                <a:solidFill>
                  <a:srgbClr val="13AFB7"/>
                </a:solidFill>
              </a:rPr>
            </a:br>
            <a:r>
              <a:rPr lang="fr-FR" sz="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Base : voyageurs professionnels 12 derniers mois (500 répondants)</a:t>
            </a: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4481B20C-DAFD-434C-A5B6-7F28B2FDF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361474"/>
              </p:ext>
            </p:extLst>
          </p:nvPr>
        </p:nvGraphicFramePr>
        <p:xfrm>
          <a:off x="1613943" y="1746535"/>
          <a:ext cx="63055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5221AE51-1FA9-4728-A7C6-6C3DEABE8297}"/>
              </a:ext>
            </a:extLst>
          </p:cNvPr>
          <p:cNvSpPr/>
          <p:nvPr/>
        </p:nvSpPr>
        <p:spPr>
          <a:xfrm rot="16200000">
            <a:off x="6182341" y="1009971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13A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26F210-473D-43BF-807F-89CC7893493F}"/>
              </a:ext>
            </a:extLst>
          </p:cNvPr>
          <p:cNvSpPr txBox="1"/>
          <p:nvPr/>
        </p:nvSpPr>
        <p:spPr>
          <a:xfrm>
            <a:off x="5645101" y="1388270"/>
            <a:ext cx="1197431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3AFB7"/>
                </a:solidFill>
              </a:rPr>
              <a:t>Peu impacté</a:t>
            </a:r>
          </a:p>
          <a:p>
            <a:pPr algn="ctr"/>
            <a:r>
              <a:rPr lang="fr-FR" sz="2400" b="1" dirty="0">
                <a:solidFill>
                  <a:srgbClr val="13AFB7"/>
                </a:solidFill>
              </a:rPr>
              <a:t>36%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A5C5B0A4-C822-421A-83F2-6975D0A8DEBB}"/>
              </a:ext>
            </a:extLst>
          </p:cNvPr>
          <p:cNvSpPr/>
          <p:nvPr/>
        </p:nvSpPr>
        <p:spPr>
          <a:xfrm rot="16200000">
            <a:off x="3446761" y="1009971"/>
            <a:ext cx="117475" cy="2268000"/>
          </a:xfrm>
          <a:prstGeom prst="rightBrace">
            <a:avLst>
              <a:gd name="adj1" fmla="val 136585"/>
              <a:gd name="adj2" fmla="val 50000"/>
            </a:avLst>
          </a:prstGeom>
          <a:ln w="12700">
            <a:solidFill>
              <a:srgbClr val="DD4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DD9FD89-E7AC-4272-9434-9211A637EED7}"/>
              </a:ext>
            </a:extLst>
          </p:cNvPr>
          <p:cNvSpPr txBox="1"/>
          <p:nvPr/>
        </p:nvSpPr>
        <p:spPr>
          <a:xfrm>
            <a:off x="2543025" y="1388270"/>
            <a:ext cx="1924946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DD4B59"/>
                </a:solidFill>
              </a:rPr>
              <a:t>ST Fortement Impacté</a:t>
            </a:r>
          </a:p>
          <a:p>
            <a:pPr algn="ctr"/>
            <a:r>
              <a:rPr lang="fr-FR" sz="2400" b="1" dirty="0">
                <a:solidFill>
                  <a:srgbClr val="DD4B59"/>
                </a:solidFill>
              </a:rPr>
              <a:t>64%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AFF2834-D377-42D9-975B-FA3B507803A6}"/>
              </a:ext>
            </a:extLst>
          </p:cNvPr>
          <p:cNvGraphicFramePr>
            <a:graphicFrameLocks noGrp="1"/>
          </p:cNvGraphicFramePr>
          <p:nvPr/>
        </p:nvGraphicFramePr>
        <p:xfrm>
          <a:off x="2057173" y="4491030"/>
          <a:ext cx="565404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510">
                  <a:extLst>
                    <a:ext uri="{9D8B030D-6E8A-4147-A177-3AD203B41FA5}">
                      <a16:colId xmlns:a16="http://schemas.microsoft.com/office/drawing/2014/main" val="3717989192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2673968374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1776008239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2073528968"/>
                    </a:ext>
                  </a:extLst>
                </a:gridCol>
              </a:tblGrid>
              <a:tr h="14015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Modérément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Cela n’a pas eu d’impact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041588"/>
                  </a:ext>
                </a:extLst>
              </a:tr>
            </a:tbl>
          </a:graphicData>
        </a:graphic>
      </p:graphicFrame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B81350-D7AF-4693-8F30-88EF191C5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3" y="1271846"/>
            <a:ext cx="1313551" cy="131355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79F13CDC-2B76-458F-A6D9-2C601152124D}"/>
              </a:ext>
            </a:extLst>
          </p:cNvPr>
          <p:cNvGrpSpPr/>
          <p:nvPr/>
        </p:nvGrpSpPr>
        <p:grpSpPr>
          <a:xfrm>
            <a:off x="2310389" y="4703266"/>
            <a:ext cx="5741231" cy="226591"/>
            <a:chOff x="3320323" y="4703266"/>
            <a:chExt cx="5741231" cy="22659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DA4E441-A500-46C7-A462-BFD41E7F883C}"/>
                </a:ext>
              </a:extLst>
            </p:cNvPr>
            <p:cNvSpPr txBox="1"/>
            <p:nvPr/>
          </p:nvSpPr>
          <p:spPr>
            <a:xfrm>
              <a:off x="3320323" y="4703266"/>
              <a:ext cx="2615784" cy="226591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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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Evolutions significatives par rapport à juillet 2020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1280D50-8C6E-4BAD-8354-C07DECCFCB09}"/>
                </a:ext>
              </a:extLst>
            </p:cNvPr>
            <p:cNvSpPr txBox="1"/>
            <p:nvPr/>
          </p:nvSpPr>
          <p:spPr>
            <a:xfrm>
              <a:off x="5891134" y="4726149"/>
              <a:ext cx="3170420" cy="195814"/>
            </a:xfrm>
            <a:prstGeom prst="rect">
              <a:avLst/>
            </a:prstGeom>
            <a:noFill/>
          </p:spPr>
          <p:txBody>
            <a:bodyPr wrap="square" tIns="36000" bIns="36000" rtlCol="0" anchor="ctr" anchorCtr="0">
              <a:noAutofit/>
            </a:bodyPr>
            <a:lstStyle/>
            <a:p>
              <a:pPr marL="0" marR="0" lvl="0" indent="0" algn="l" defTabSz="680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X%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DD4B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Y%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Résultat significativement supérieur / inférieur vs l’ensemble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71425E27-FEEF-4D70-98C6-DFBCC31D496C}"/>
              </a:ext>
            </a:extLst>
          </p:cNvPr>
          <p:cNvSpPr txBox="1"/>
          <p:nvPr/>
        </p:nvSpPr>
        <p:spPr>
          <a:xfrm>
            <a:off x="3742144" y="1701667"/>
            <a:ext cx="757004" cy="246221"/>
          </a:xfrm>
          <a:prstGeom prst="rect">
            <a:avLst/>
          </a:prstGeom>
          <a:noFill/>
        </p:spPr>
        <p:txBody>
          <a:bodyPr wrap="square" tIns="0" rtlCol="0" anchor="ctr" anchorCtr="0">
            <a:no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-13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DD4B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 (77%)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FF6F23-612E-4CCD-B124-9CFDC5BA808A}"/>
              </a:ext>
            </a:extLst>
          </p:cNvPr>
          <p:cNvSpPr txBox="1"/>
          <p:nvPr/>
        </p:nvSpPr>
        <p:spPr>
          <a:xfrm>
            <a:off x="2514743" y="2177779"/>
            <a:ext cx="21962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0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Déplacements à l'étranger :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3037383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ETHODO_CAW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ETHODO_CAW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ETHODO_CAW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ETHODO_CAWI"/>
</p:tagLst>
</file>

<file path=ppt/theme/theme1.xml><?xml version="1.0" encoding="utf-8"?>
<a:theme xmlns:a="http://schemas.openxmlformats.org/drawingml/2006/main" name="PREMIE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ITRE STORYTE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CALLAIRE IM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RNIE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 1 . 1 1 . 0 . 0 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 w h d _ q 2 3 < / d 2 : V a l u e > < / d 2 : K e y V a l u e O f s t r i n g a n y T y p e > < d 2 : K e y V a l u e O f s t r i n g a n y T y p e > < d 2 : K e y > V a l u e < / d 2 : K e y > < d 2 : V a l u e   i : t y p e = " d 1 : s t r i n g " > A u   G l o b a l 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 w h d _ q 3 4 < / d 2 : V a l u e > < / d 2 : K e y V a l u e O f s t r i n g a n y T y p e > < d 2 : K e y V a l u e O f s t r i n g a n y T y p e > < d 2 : K e y > V a l u e < / d 2 : K e y > < d 2 : V a l u e   i : t y p e = " d 1 : s t r i n g " > q 8 .   P a r m i   c e s   e n s e i g n e s   / e n t r e p r i s e s   q u i   r � p a r e n t   o u   r e m p l a c e n t   d e s   v i t r a g e s   e n d o m m a g � s   d e   v o i t u r e s ,   p o u r   l e s q u e l l e s   v o u s   s o u v e n e z - v o u s   a v o i r   v u   d e   l a   p u b l i c i t �   �   l a   t � l � v i s i o n   a u   c o u r s   d e s   4   d e r n i � r e s   s e m a i n e s   ? 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 R e c o n n a i s s a n c e   N A F 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 w h d _ b 9 3 < / d 2 : V a l u e > < / d 2 : K e y V a l u e O f s t r i n g a n y T y p e > < d 2 : K e y V a l u e O f s t r i n g a n y T y p e > < d 2 : K e y > V a l u e < / d 2 : K e y > < d 2 : V a l u e   i : t y p e = " d 1 : s t r i n g " > N e   r e c o n n a i t   p a s   N A F 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 w h d _ b 9 4 < / d 2 : V a l u e > < / d 2 : K e y V a l u e O f s t r i n g a n y T y p e > < d 2 : K e y V a l u e O f s t r i n g a n y T y p e > < d 2 : K e y > V a l u e < / d 2 : K e y > < d 2 : V a l u e   i : t y p e = " d 1 : s t r i n g " > R e c o n n a i s s a n c e   N A F   +   C o y o t e 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 w h d _ b 9 5 < / d 2 : V a l u e > < / d 2 : K e y V a l u e O f s t r i n g a n y T y p e > < d 2 : K e y V a l u e O f s t r i n g a n y T y p e > < d 2 : K e y > V a l u e < / d 2 : K e y > < d 2 : V a l u e   i : t y p e = " d 1 : s t r i n g " > R e c o n n a i s s a n c e   A u c u n   F i l m 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 w h d _ b 1 1 8 < / d 2 : V a l u e > < / d 2 : K e y V a l u e O f s t r i n g a n y T y p e > < d 2 : K e y V a l u e O f s t r i n g a n y T y p e > < d 2 : K e y > V a l u e < / d 2 : K e y > < d 2 : V a l u e   i : t y p e = " d 1 : s t r i n g " > R e c o n n a i s s a n c e   C o y o t e 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 w h d _ b 1 1 9 < / d 2 : V a l u e > < / d 2 : K e y V a l u e O f s t r i n g a n y T y p e > < d 2 : K e y V a l u e O f s t r i n g a n y T y p e > < d 2 : K e y > V a l u e < / d 2 : K e y > < d 2 : V a l u e   i : t y p e = " d 1 : s t r i n g " > N e   r e c o n n a i t   p a s   C o y o t e 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 w p t _ u 3 _ q 2 3 _ c 9 3 _ b 3 _ x 2 < / d 2 : V a l u e > < / d 2 : K e y V a l u e O f s t r i n g a n y T y p e > < d 2 : K e y V a l u e O f s t r i n g a n y T y p e > < d 2 : K e y > V a l u e < / d 2 : K e y > < d 2 : V a l u e   i : t y p e = " d 1 : d o u b l e " > 0 . 6 3 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 w p t _ u 3 _ q 2 3 _ c 1 _ b 1 1 9 _ x 1 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 w p t _ u 3 _ q 3 4 _ c 9 3 _ b 3 _ x 2 < / d 2 : V a l u e > < / d 2 : K e y V a l u e O f s t r i n g a n y T y p e > < d 2 : K e y V a l u e O f s t r i n g a n y T y p e > < d 2 : K e y > V a l u e < / d 2 : K e y > < d 2 : V a l u e   i : t y p e = " d 1 : d o u b l e " > 0 . 7 3 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 w p t _ u 3 _ q 3 4 _ c 1 _ b 3 _ x 1 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 w p t _ u 3 _ q 3 4 _ c 9 3 _ b 9 2 _ x 2 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 w p t _ u 3 _ q 3 4 _ c 1 _ b 9 2 _ x 1 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 w p t _ u 3 _ q 3 4 _ c 9 3 _ b 9 3 _ x 2 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 w p t _ u 3 _ q 3 4 _ c 1 _ b 9 3 _ x 1 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 w p t _ u 3 _ q 3 4 _ c 9 3 _ b 9 4 _ x 2 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 w p t _ u 3 _ q 3 4 _ c 1 _ b 9 4 _ x 1 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 w p t _ u 3 _ q 3 4 _ c 9 3 _ b 9 5 _ x 2 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 w p t _ u 3 _ q 3 4 _ c 1 _ b 9 5 _ x 1 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 w p t _ u 3 _ q 3 4 _ c 9 3 _ b 1 1 8 _ x 2 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 w p t _ u 3 _ q 3 4 _ c 1 _ b 1 1 8 _ x 1 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 w p t _ u 3 _ q 3 4 _ c 9 3 _ b 1 1 9 _ x 2 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 N u m b e r F o r m a t 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 w p t _ u 3 _ q 3 4 _ c 1 _ b 1 1 9 _ x 1 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 w p t _ u 3 _ q 3 4 _ c 1 _ b 9 2 _ x 1 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 w p t _ u 3 _ q 3 4 _ c 1 _ b 9 3 _ x 1 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 w p t _ u 3 _ q 3 4 _ c 1 _ b 9 4 _ x 1 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 w p t _ u 3 _ q 3 4 _ c 1 _ b 9 5 _ x 1 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 w p t _ u 3 _ q 3 4 _ c 1 _ b 1 1 8 _ x 1 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 w p t _ u 3 _ q 3 4 _ c 1 _ b 1 1 9 _ x 1 < / d 2 : V a l u e > < / d 2 : K e y V a l u e O f s t r i n g a n y T y p e > < d 2 : K e y V a l u e O f s t r i n g a n y T y p e > < d 2 : K e y > V a l u e < / d 2 : K e y > < d 2 : V a l u e   i : n i l = " t r u e " / > < / d 2 : K e y V a l u e O f s t r i n g a n y T y p e > < d 2 : K e y V a l u e O f s t r i n g a n y T y p e > < d 2 : K e y > F o r m a t t e d V a l u e < / d 2 : K e y > < d 2 : V a l u e   i : t y p e = " d 1 : s t r i n g " >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 w p t _ u 3 _ q 2 3 _ c 1 _ b 3 _ x 1 < / d 2 : V a l u e > < / d 2 : K e y V a l u e O f s t r i n g a n y T y p e > < d 2 : K e y V a l u e O f s t r i n g a n y T y p e > < d 2 : K e y > V a l u e < / d 2 : K e y > < d 2 : V a l u e   i : t y p e = " d 1 : d o u b l e " > 5 3 1 < / d 2 : V a l u e > < / d 2 : K e y V a l u e O f s t r i n g a n y T y p e > < d 2 : K e y V a l u e O f s t r i n g a n y T y p e > < d 2 : K e y > F o r m a t t e d V a l u e < / d 2 : K e y > < d 2 : V a l u e   i : t y p e = " d 1 : s t r i n g " > 5 3 1 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Props1.xml><?xml version="1.0" encoding="utf-8"?>
<ds:datastoreItem xmlns:ds="http://schemas.openxmlformats.org/officeDocument/2006/customXml" ds:itemID="{C26B332C-0FE6-4815-B902-BA8376AD296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0.xml><?xml version="1.0" encoding="utf-8"?>
<ds:datastoreItem xmlns:ds="http://schemas.openxmlformats.org/officeDocument/2006/customXml" ds:itemID="{A7D62CA3-7F0F-4CDF-AF7A-16A5EE611B3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1.xml><?xml version="1.0" encoding="utf-8"?>
<ds:datastoreItem xmlns:ds="http://schemas.openxmlformats.org/officeDocument/2006/customXml" ds:itemID="{AC6557E6-903A-AA45-9437-C3A4FC1E0A67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2.xml><?xml version="1.0" encoding="utf-8"?>
<ds:datastoreItem xmlns:ds="http://schemas.openxmlformats.org/officeDocument/2006/customXml" ds:itemID="{B309F8F5-8DA0-4436-B2F9-D846C30F735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3.xml><?xml version="1.0" encoding="utf-8"?>
<ds:datastoreItem xmlns:ds="http://schemas.openxmlformats.org/officeDocument/2006/customXml" ds:itemID="{833046AA-C8E6-4C00-8A87-DB81ABE406E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4.xml><?xml version="1.0" encoding="utf-8"?>
<ds:datastoreItem xmlns:ds="http://schemas.openxmlformats.org/officeDocument/2006/customXml" ds:itemID="{0BA9C1B3-E263-470D-B85F-987B2D9D08F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.xml><?xml version="1.0" encoding="utf-8"?>
<ds:datastoreItem xmlns:ds="http://schemas.openxmlformats.org/officeDocument/2006/customXml" ds:itemID="{4275E557-5FD1-43A1-B19F-F8123EA1743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6.xml><?xml version="1.0" encoding="utf-8"?>
<ds:datastoreItem xmlns:ds="http://schemas.openxmlformats.org/officeDocument/2006/customXml" ds:itemID="{B14B0BFC-9806-438A-B5B6-131947BF51D8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.xml><?xml version="1.0" encoding="utf-8"?>
<ds:datastoreItem xmlns:ds="http://schemas.openxmlformats.org/officeDocument/2006/customXml" ds:itemID="{14399151-FC15-4555-A288-04C6DC77A16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3.xml><?xml version="1.0" encoding="utf-8"?>
<ds:datastoreItem xmlns:ds="http://schemas.openxmlformats.org/officeDocument/2006/customXml" ds:itemID="{6E4E6245-0EDD-44A0-9830-A1B1641F9AD6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.xml><?xml version="1.0" encoding="utf-8"?>
<ds:datastoreItem xmlns:ds="http://schemas.openxmlformats.org/officeDocument/2006/customXml" ds:itemID="{A7E099B2-EB6C-4796-9A74-39BC83F4F628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5.xml><?xml version="1.0" encoding="utf-8"?>
<ds:datastoreItem xmlns:ds="http://schemas.openxmlformats.org/officeDocument/2006/customXml" ds:itemID="{7BA168DF-AD07-44E2-8C44-59BBAF1D839C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.xml><?xml version="1.0" encoding="utf-8"?>
<ds:datastoreItem xmlns:ds="http://schemas.openxmlformats.org/officeDocument/2006/customXml" ds:itemID="{D722418A-6BD5-451B-B24C-28D0A82EC93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.xml><?xml version="1.0" encoding="utf-8"?>
<ds:datastoreItem xmlns:ds="http://schemas.openxmlformats.org/officeDocument/2006/customXml" ds:itemID="{FD327A6D-5AC0-47BD-A890-39E70C92A1A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8.xml><?xml version="1.0" encoding="utf-8"?>
<ds:datastoreItem xmlns:ds="http://schemas.openxmlformats.org/officeDocument/2006/customXml" ds:itemID="{6D28BCF3-C014-4A26-8D7E-37D64029C06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.xml><?xml version="1.0" encoding="utf-8"?>
<ds:datastoreItem xmlns:ds="http://schemas.openxmlformats.org/officeDocument/2006/customXml" ds:itemID="{B6FE3410-C17D-4932-87CF-C2C08C7BCEE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4337</Words>
  <Application>Microsoft Office PowerPoint</Application>
  <PresentationFormat>Affichage à l'écran (16:9)</PresentationFormat>
  <Paragraphs>547</Paragraphs>
  <Slides>32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32</vt:i4>
      </vt:variant>
    </vt:vector>
  </HeadingPairs>
  <TitlesOfParts>
    <vt:vector size="49" baseType="lpstr">
      <vt:lpstr>Arial</vt:lpstr>
      <vt:lpstr>Arial Black</vt:lpstr>
      <vt:lpstr>Calibri</vt:lpstr>
      <vt:lpstr>Calibri </vt:lpstr>
      <vt:lpstr>Champagne &amp; Limousines</vt:lpstr>
      <vt:lpstr>Impact</vt:lpstr>
      <vt:lpstr>Tahoma</vt:lpstr>
      <vt:lpstr>Webdings</vt:lpstr>
      <vt:lpstr>PREMIERE PAGE </vt:lpstr>
      <vt:lpstr>INTERCALLAIRES</vt:lpstr>
      <vt:lpstr>CHAPITRE STORYTELLING</vt:lpstr>
      <vt:lpstr>INTERCALLAIRE IMAGE </vt:lpstr>
      <vt:lpstr>DERNIERE PAGE </vt:lpstr>
      <vt:lpstr>2_CONTENU</vt:lpstr>
      <vt:lpstr>3_CONTENU</vt:lpstr>
      <vt:lpstr>1_INTERCALLAIRES</vt:lpstr>
      <vt:lpstr>4_CONTENU</vt:lpstr>
      <vt:lpstr>Observatoire des déplacements professionnels en France et à l’étranger Résultats Vague 2  Octobre 2020</vt:lpstr>
      <vt:lpstr>Présentation PowerPoint</vt:lpstr>
      <vt:lpstr>Méthodologie de l’Observatoire</vt:lpstr>
      <vt:lpstr>Rappel : les grandes dates de la crise sanitaire </vt:lpstr>
      <vt:lpstr>Présentation PowerPoint</vt:lpstr>
      <vt:lpstr>Présentation PowerPoint</vt:lpstr>
      <vt:lpstr>Déplacements professionnels au cours des 12 derniers mois : vers un frémissement pour les déplacements en France ?</vt:lpstr>
      <vt:lpstr>La crise du Covid-19, un impact négatif non négligeable sur la vie personnelle, les performances professionnelles, voire la santé des voyageurs professionnels.</vt:lpstr>
      <vt:lpstr>Même si, en octobre, moins d’entreprises semblent impactées par la Covid-19 (vs juillet), 2/3 des entreprises des voyageurs professionnels continuent d’être impactées par la pandémie…</vt:lpstr>
      <vt:lpstr>2/3 des déplacements pro. en France et près de 90% des déplacements pro. à l’étranger continuant d’être limités, voire interdits.</vt:lpstr>
      <vt:lpstr>Présentation PowerPoint</vt:lpstr>
      <vt:lpstr>… et semblent un peu moins concerner les RDV à caractère commercial.</vt:lpstr>
      <vt:lpstr>Présentation PowerPoint</vt:lpstr>
      <vt:lpstr>Plus de la moitié des voyageurs professionnels n’ont toujours aucune idée de la date à laquelle ces mesures seront levées.</vt:lpstr>
      <vt:lpstr>Pour les professionnels qui ont séjourné à l’hôtel ou voyagé depuis la sortie du confinement, le respect des règles sanitaires et de distanciation sociale est globalement plus positif qu’en juillet dernier. </vt:lpstr>
      <vt:lpstr>Pour autant, la crainte pour effectuer des déplacements en dehors de l’Europe reste forte.</vt:lpstr>
      <vt:lpstr>En cas de déplacement, les voyageurs restent largement prêts à effectuer des tests de dépistage si cela peut faciliter leurs voyages.</vt:lpstr>
      <vt:lpstr>Ils restent disposés à utiliser les modes de transports pour leurs déplacements professionnels : ils sont mêmes plus enclins à prendre le train qu’en juillet dernier. </vt:lpstr>
      <vt:lpstr>Pour l’hébergement, le constat est identique à celui de juillet : les établissements haut de gamme sont davantage envisagés.</vt:lpstr>
      <vt:lpstr>Toutes mesures visant à améliorer le déplacement des professionnels sont perçues comme intéressantes par les voyageurs. </vt:lpstr>
      <vt:lpstr>Présentation PowerPoint</vt:lpstr>
      <vt:lpstr>Au final, si les voyageurs professionnels considèrent que les conditions sanitaires ne sont pas satisfaisantes, 4 sur 5 exerceront leur droit de retrait.</vt:lpstr>
      <vt:lpstr>Des déplacements professionnels à l’étranger perçus davantage comme indispensables ou nécessaires et utiles vs l’ensemble des voyageurs.</vt:lpstr>
      <vt:lpstr>Bien que 46% estiment que le Coivd-19 a un impact négatif sur leur performance professionnelle, la conviction que les RDV en présentiel sont plus efficaces semble s’éroder en quelques mois seulement. </vt:lpstr>
      <vt:lpstr>Présentation PowerPoint</vt:lpstr>
      <vt:lpstr>Seulement 1 voyageur sur 2 envisage de se déplacer avant 2021.</vt:lpstr>
      <vt:lpstr>Comme en juillet, les salariés semblent convaincus et souhaitent que les entreprises pérennisent un grand nombre de nouvelles règles en matière de déplacements.</vt:lpstr>
      <vt:lpstr>Présentation PowerPoint</vt:lpstr>
      <vt:lpstr>7 faits marquants </vt:lpstr>
      <vt:lpstr>7 faits marquants </vt:lpstr>
      <vt:lpstr>Prochaines vagues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 Bu</dc:creator>
  <cp:lastModifiedBy>Yann BARBIZET</cp:lastModifiedBy>
  <cp:revision>2008</cp:revision>
  <cp:lastPrinted>2020-10-07T14:18:27Z</cp:lastPrinted>
  <dcterms:created xsi:type="dcterms:W3CDTF">2017-09-13T16:12:44Z</dcterms:created>
  <dcterms:modified xsi:type="dcterms:W3CDTF">2020-10-26T12:33:09Z</dcterms:modified>
</cp:coreProperties>
</file>